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8" r:id="rId2"/>
    <p:sldId id="260" r:id="rId3"/>
    <p:sldId id="262" r:id="rId4"/>
    <p:sldId id="264" r:id="rId5"/>
    <p:sldId id="265" r:id="rId6"/>
    <p:sldId id="274" r:id="rId7"/>
    <p:sldId id="267" r:id="rId8"/>
    <p:sldId id="268" r:id="rId9"/>
    <p:sldId id="269" r:id="rId10"/>
    <p:sldId id="273" r:id="rId11"/>
    <p:sldId id="272" r:id="rId12"/>
    <p:sldId id="275" r:id="rId13"/>
    <p:sldId id="293" r:id="rId14"/>
    <p:sldId id="294" r:id="rId15"/>
    <p:sldId id="278" r:id="rId16"/>
    <p:sldId id="277" r:id="rId17"/>
    <p:sldId id="292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282" r:id="rId32"/>
    <p:sldId id="308" r:id="rId33"/>
    <p:sldId id="287" r:id="rId34"/>
    <p:sldId id="276" r:id="rId35"/>
    <p:sldId id="309" r:id="rId36"/>
    <p:sldId id="311" r:id="rId37"/>
    <p:sldId id="312" r:id="rId38"/>
    <p:sldId id="313" r:id="rId39"/>
    <p:sldId id="314" r:id="rId4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471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11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635DE-E876-431B-BC1F-9AF853551791}" type="datetimeFigureOut">
              <a:rPr lang="es-MX" smtClean="0"/>
              <a:t>23/10/2016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80A76-E703-4A43-9501-A1BF3E4B11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258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Uso</a:t>
            </a:r>
            <a:r>
              <a:rPr lang="es-MX" baseline="0" dirty="0" smtClean="0"/>
              <a:t> cannabis fines medicinales (América): </a:t>
            </a:r>
            <a:r>
              <a:rPr lang="es-MX" baseline="0" dirty="0" err="1" smtClean="0"/>
              <a:t>Cánada</a:t>
            </a:r>
            <a:r>
              <a:rPr lang="es-MX" baseline="0" dirty="0" smtClean="0"/>
              <a:t>, USA (Washington, California, Colorado), Brasil, Colombia, Ecuador (10 g), </a:t>
            </a:r>
            <a:r>
              <a:rPr lang="es-MX" baseline="0" dirty="0" err="1" smtClean="0"/>
              <a:t>Peru</a:t>
            </a:r>
            <a:r>
              <a:rPr lang="es-MX" baseline="0" dirty="0" smtClean="0"/>
              <a:t> (8 g) y Uruguay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0267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3048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0250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9020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5219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3331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5267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0849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7269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1504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8066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Uso</a:t>
            </a:r>
            <a:r>
              <a:rPr lang="es-MX" baseline="0" dirty="0" smtClean="0"/>
              <a:t> cannabis fines medicinales (América): </a:t>
            </a:r>
            <a:r>
              <a:rPr lang="es-MX" baseline="0" dirty="0" err="1" smtClean="0"/>
              <a:t>Cánada</a:t>
            </a:r>
            <a:r>
              <a:rPr lang="es-MX" baseline="0" dirty="0" smtClean="0"/>
              <a:t>, USA (Washington, California, Colorado), Brasil, Colombia, Ecuador (10 g), </a:t>
            </a:r>
            <a:r>
              <a:rPr lang="es-MX" baseline="0" dirty="0" err="1" smtClean="0"/>
              <a:t>Peru</a:t>
            </a:r>
            <a:r>
              <a:rPr lang="es-MX" baseline="0" dirty="0" smtClean="0"/>
              <a:t> (8 g) y Uruguay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5736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1371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086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4048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8364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6796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0307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79239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0894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46748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0575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  </a:t>
            </a:r>
            <a:r>
              <a:rPr lang="es-ES" dirty="0" err="1" smtClean="0"/>
              <a:t>Leafly</a:t>
            </a:r>
            <a:r>
              <a:rPr lang="es-ES" dirty="0" smtClean="0"/>
              <a:t> genera 6 millones de visitas y + 31 + millones de páginas vistas al mes ofreciendo a los consumidores y pacientes cientos de miles de comentarios de variedades de cannabis , productos , dispensarios y puntos de venta.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14154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04359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90062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5251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7625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7266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8974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7534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Tilray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operates a state-of-the-art, federally-licensed research and production facility in Canada, and is actively working to expand its operations to the United States and Europe.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7668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DBC – </a:t>
            </a:r>
            <a:r>
              <a:rPr lang="es-MX" dirty="0" err="1" smtClean="0"/>
              <a:t>canabidiol</a:t>
            </a:r>
            <a:r>
              <a:rPr lang="es-MX" dirty="0" smtClean="0"/>
              <a:t>, </a:t>
            </a:r>
            <a:r>
              <a:rPr lang="es-MX" dirty="0" err="1" smtClean="0"/>
              <a:t>thc</a:t>
            </a:r>
            <a:r>
              <a:rPr lang="es-MX" dirty="0" smtClean="0"/>
              <a:t> </a:t>
            </a:r>
            <a:r>
              <a:rPr lang="es-MX" dirty="0" err="1" smtClean="0"/>
              <a:t>tetrahidro</a:t>
            </a:r>
            <a:r>
              <a:rPr lang="es-MX" dirty="0" smtClean="0"/>
              <a:t> </a:t>
            </a:r>
            <a:r>
              <a:rPr lang="es-MX" dirty="0" err="1" smtClean="0"/>
              <a:t>canabinol</a:t>
            </a:r>
            <a:r>
              <a:rPr lang="es-MX" dirty="0" smtClean="0"/>
              <a:t>,</a:t>
            </a:r>
            <a:r>
              <a:rPr lang="es-MX" baseline="0" dirty="0" smtClean="0"/>
              <a:t> CBN - </a:t>
            </a:r>
            <a:r>
              <a:rPr lang="es-MX" baseline="0" dirty="0" err="1" smtClean="0"/>
              <a:t>canabinol</a:t>
            </a:r>
            <a:endParaRPr lang="es-MX" baseline="0" dirty="0" smtClean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80A76-E703-4A43-9501-A1BF3E4B110F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175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501DA-1785-4D81-9D23-ED7655BCF05F}" type="datetimeFigureOut">
              <a:rPr lang="es-MX" smtClean="0"/>
              <a:t>23/10/2016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C4E0-82CE-489F-9999-01EA8C0D07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9827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501DA-1785-4D81-9D23-ED7655BCF05F}" type="datetimeFigureOut">
              <a:rPr lang="es-MX" smtClean="0"/>
              <a:t>23/10/2016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C4E0-82CE-489F-9999-01EA8C0D07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915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501DA-1785-4D81-9D23-ED7655BCF05F}" type="datetimeFigureOut">
              <a:rPr lang="es-MX" smtClean="0"/>
              <a:t>23/10/2016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C4E0-82CE-489F-9999-01EA8C0D07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7319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501DA-1785-4D81-9D23-ED7655BCF05F}" type="datetimeFigureOut">
              <a:rPr lang="es-MX" smtClean="0"/>
              <a:t>23/10/2016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C4E0-82CE-489F-9999-01EA8C0D07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1900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501DA-1785-4D81-9D23-ED7655BCF05F}" type="datetimeFigureOut">
              <a:rPr lang="es-MX" smtClean="0"/>
              <a:t>23/10/2016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C4E0-82CE-489F-9999-01EA8C0D07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1374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501DA-1785-4D81-9D23-ED7655BCF05F}" type="datetimeFigureOut">
              <a:rPr lang="es-MX" smtClean="0"/>
              <a:t>23/10/2016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C4E0-82CE-489F-9999-01EA8C0D07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520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501DA-1785-4D81-9D23-ED7655BCF05F}" type="datetimeFigureOut">
              <a:rPr lang="es-MX" smtClean="0"/>
              <a:t>23/10/2016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C4E0-82CE-489F-9999-01EA8C0D07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656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501DA-1785-4D81-9D23-ED7655BCF05F}" type="datetimeFigureOut">
              <a:rPr lang="es-MX" smtClean="0"/>
              <a:t>23/10/2016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C4E0-82CE-489F-9999-01EA8C0D07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6811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501DA-1785-4D81-9D23-ED7655BCF05F}" type="datetimeFigureOut">
              <a:rPr lang="es-MX" smtClean="0"/>
              <a:t>23/10/2016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C4E0-82CE-489F-9999-01EA8C0D07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866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501DA-1785-4D81-9D23-ED7655BCF05F}" type="datetimeFigureOut">
              <a:rPr lang="es-MX" smtClean="0"/>
              <a:t>23/10/2016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C4E0-82CE-489F-9999-01EA8C0D07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82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501DA-1785-4D81-9D23-ED7655BCF05F}" type="datetimeFigureOut">
              <a:rPr lang="es-MX" smtClean="0"/>
              <a:t>23/10/2016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C4E0-82CE-489F-9999-01EA8C0D07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389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501DA-1785-4D81-9D23-ED7655BCF05F}" type="datetimeFigureOut">
              <a:rPr lang="es-MX" smtClean="0"/>
              <a:t>23/10/2016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8C4E0-82CE-489F-9999-01EA8C0D07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665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ivateerholdings.com/tilray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4.jpg"/><Relationship Id="rId4" Type="http://schemas.microsoft.com/office/2007/relationships/hdphoto" Target="../media/hdphoto1.wdp"/><Relationship Id="rId9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gi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eleconomista.com.mx/industrias/2016/01/20/empresas-marihuana-ponen-ojo-mexico-ante-expectativa-legalizacion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lfinanciero.com.mx/nacional/" TargetMode="External"/><Relationship Id="rId5" Type="http://schemas.openxmlformats.org/officeDocument/2006/relationships/hyperlink" Target="http://rubiconorganics.com/" TargetMode="Externa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www.gob.mx/debatemarihuana#informat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gif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://eleconomista.com.mx/industrias/2016/01/20/empresas-marihuana-ponen-ojo-mexico-ante-expectativa-legalizacion" TargetMode="External"/><Relationship Id="rId10" Type="http://schemas.openxmlformats.org/officeDocument/2006/relationships/image" Target="../media/image11.jp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076450" y="943409"/>
            <a:ext cx="9220200" cy="2862322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000" b="1" dirty="0" smtClean="0">
                <a:latin typeface="Lucida Sans" panose="020B0602030504020204" pitchFamily="34" charset="0"/>
                <a:cs typeface="Arial" pitchFamily="34" charset="0"/>
              </a:rPr>
              <a:t>Farmacéuticos y cannabis:</a:t>
            </a:r>
          </a:p>
          <a:p>
            <a:pPr algn="ctr">
              <a:lnSpc>
                <a:spcPct val="150000"/>
              </a:lnSpc>
            </a:pPr>
            <a:r>
              <a:rPr lang="es-ES" sz="4000" b="1" dirty="0" smtClean="0">
                <a:latin typeface="Lucida Sans" panose="020B0602030504020204" pitchFamily="34" charset="0"/>
                <a:cs typeface="Arial" pitchFamily="34" charset="0"/>
              </a:rPr>
              <a:t>¿ Hacia el futuro de medicamentos con </a:t>
            </a:r>
            <a:r>
              <a:rPr lang="es-ES" sz="4000" b="1" i="1" dirty="0" smtClean="0">
                <a:latin typeface="Lucida Sans" panose="020B0602030504020204" pitchFamily="34" charset="0"/>
                <a:cs typeface="Arial" pitchFamily="34" charset="0"/>
              </a:rPr>
              <a:t>cannabis ?</a:t>
            </a:r>
            <a:endParaRPr lang="es-ES" sz="3600" b="1" i="1" dirty="0">
              <a:latin typeface="Lucida Sans" panose="020B0602030504020204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1912007" cy="112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657600" y="56206"/>
            <a:ext cx="6572250" cy="830997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 smtClean="0">
                <a:latin typeface="Lucida Sans" panose="020B0602030504020204" pitchFamily="34" charset="0"/>
                <a:cs typeface="Arial" pitchFamily="34" charset="0"/>
              </a:rPr>
              <a:t>Simposio Cannabis: Escenarios y  retos multidisciplinarios </a:t>
            </a:r>
          </a:p>
          <a:p>
            <a:pPr algn="ctr">
              <a:lnSpc>
                <a:spcPct val="150000"/>
              </a:lnSpc>
            </a:pPr>
            <a:r>
              <a:rPr lang="es-ES" sz="1600" b="1" dirty="0" smtClean="0">
                <a:latin typeface="Lucida Sans" panose="020B0602030504020204" pitchFamily="34" charset="0"/>
                <a:cs typeface="Arial" pitchFamily="34" charset="0"/>
              </a:rPr>
              <a:t>para su uso terapéutico.</a:t>
            </a:r>
            <a:endParaRPr lang="es-ES" sz="1600" b="1" dirty="0">
              <a:latin typeface="Lucida Sans" panose="020B0602030504020204" pitchFamily="34" charset="0"/>
              <a:cs typeface="Arial" pitchFamily="34" charset="0"/>
            </a:endParaRPr>
          </a:p>
        </p:txBody>
      </p:sp>
      <p:pic>
        <p:nvPicPr>
          <p:cNvPr id="1026" name="Picture 2" descr="http://www.aeped.es/sites/default/files/imagecache/mediana/eventos/images/162px-umh-logo_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59229"/>
            <a:ext cx="1626268" cy="151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2 CuadroTexto"/>
          <p:cNvSpPr txBox="1"/>
          <p:nvPr/>
        </p:nvSpPr>
        <p:spPr>
          <a:xfrm>
            <a:off x="126805" y="4182683"/>
            <a:ext cx="7232455" cy="1569660"/>
          </a:xfrm>
          <a:prstGeom prst="rect">
            <a:avLst/>
          </a:prstGeom>
          <a:solidFill>
            <a:schemeClr val="accent6">
              <a:lumMod val="40000"/>
              <a:lumOff val="6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 smtClean="0">
                <a:latin typeface="Lucida Sans" panose="020B0602030504020204" pitchFamily="34" charset="0"/>
                <a:cs typeface="Arial" pitchFamily="34" charset="0"/>
              </a:rPr>
              <a:t>M. en C. Alma E. Ibarra Cázares</a:t>
            </a:r>
          </a:p>
          <a:p>
            <a:pPr algn="ctr">
              <a:lnSpc>
                <a:spcPct val="150000"/>
              </a:lnSpc>
            </a:pPr>
            <a:r>
              <a:rPr lang="es-ES" sz="3200" b="1" dirty="0" smtClean="0">
                <a:latin typeface="Lucida Sans" panose="020B0602030504020204" pitchFamily="34" charset="0"/>
                <a:cs typeface="Arial" pitchFamily="34" charset="0"/>
              </a:rPr>
              <a:t>Dra. Norma A. </a:t>
            </a:r>
            <a:r>
              <a:rPr lang="es-ES" sz="3200" b="1" dirty="0" err="1" smtClean="0">
                <a:latin typeface="Lucida Sans" panose="020B0602030504020204" pitchFamily="34" charset="0"/>
                <a:cs typeface="Arial" pitchFamily="34" charset="0"/>
              </a:rPr>
              <a:t>Noguez</a:t>
            </a:r>
            <a:r>
              <a:rPr lang="es-ES" sz="3200" b="1" dirty="0" smtClean="0">
                <a:latin typeface="Lucida Sans" panose="020B0602030504020204" pitchFamily="34" charset="0"/>
                <a:cs typeface="Arial" pitchFamily="34" charset="0"/>
              </a:rPr>
              <a:t> Méndez</a:t>
            </a:r>
            <a:endParaRPr lang="es-ES" sz="2800" b="1" dirty="0">
              <a:latin typeface="Lucida Sans" panose="020B0602030504020204" pitchFamily="34" charset="0"/>
              <a:cs typeface="Arial" pitchFamily="34" charset="0"/>
            </a:endParaRPr>
          </a:p>
        </p:txBody>
      </p:sp>
      <p:sp>
        <p:nvSpPr>
          <p:cNvPr id="8" name="2 CuadroTexto"/>
          <p:cNvSpPr txBox="1"/>
          <p:nvPr/>
        </p:nvSpPr>
        <p:spPr>
          <a:xfrm>
            <a:off x="7067550" y="5984139"/>
            <a:ext cx="5124450" cy="830997"/>
          </a:xfrm>
          <a:prstGeom prst="rect">
            <a:avLst/>
          </a:prstGeom>
          <a:solidFill>
            <a:schemeClr val="accent6">
              <a:lumMod val="20000"/>
              <a:lumOff val="8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 smtClean="0">
                <a:latin typeface="Lucida Sans" panose="020B0602030504020204" pitchFamily="34" charset="0"/>
                <a:cs typeface="Arial" pitchFamily="34" charset="0"/>
              </a:rPr>
              <a:t>CDMX 03 de Junio 2016</a:t>
            </a:r>
            <a:endParaRPr lang="es-ES" sz="2800" b="1" dirty="0">
              <a:latin typeface="Lucida Sans" panose="020B0602030504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88" y="-1"/>
            <a:ext cx="6816112" cy="38340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138863" cy="41388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10669" t="11239" r="61343" b="19024"/>
          <a:stretch/>
        </p:blipFill>
        <p:spPr>
          <a:xfrm>
            <a:off x="3161185" y="1116614"/>
            <a:ext cx="3641558" cy="5101389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5030090" y="4685981"/>
            <a:ext cx="1347537" cy="882315"/>
          </a:xfrm>
          <a:prstGeom prst="ellipse">
            <a:avLst/>
          </a:prstGeom>
          <a:noFill/>
          <a:ln w="635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/>
          <p:cNvSpPr/>
          <p:nvPr/>
        </p:nvSpPr>
        <p:spPr>
          <a:xfrm>
            <a:off x="0" y="6211669"/>
            <a:ext cx="11529118" cy="646331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s-MX" dirty="0" smtClean="0">
                <a:latin typeface="Lucida Sans" panose="020B0602030504020204" pitchFamily="34" charset="0"/>
                <a:hlinkClick r:id="rId8"/>
              </a:rPr>
              <a:t>http://www.privateerholdings.com/tilray</a:t>
            </a:r>
            <a:endParaRPr lang="es-MX" dirty="0" smtClean="0">
              <a:latin typeface="Lucida Sans" panose="020B0602030504020204" pitchFamily="34" charset="0"/>
            </a:endParaRPr>
          </a:p>
          <a:p>
            <a:r>
              <a:rPr lang="es-MX" dirty="0" smtClean="0">
                <a:latin typeface="Lucida Sans" panose="020B0602030504020204" pitchFamily="34" charset="0"/>
              </a:rPr>
              <a:t>http://wpmedia.windsorstar.com/2016/02/aphria3.jpg?quality=55&amp;strip=all&amp;w=840&amp;h=630&amp;crop=1</a:t>
            </a:r>
            <a:endParaRPr lang="es-MX" dirty="0">
              <a:latin typeface="Lucida Sans" panose="020B0602030504020204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1442895" y="3368842"/>
            <a:ext cx="738831" cy="336884"/>
          </a:xfrm>
          <a:prstGeom prst="ellipse">
            <a:avLst/>
          </a:prstGeom>
          <a:noFill/>
          <a:ln w="635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9" r="1495"/>
          <a:stretch/>
        </p:blipFill>
        <p:spPr>
          <a:xfrm>
            <a:off x="6802743" y="3694033"/>
            <a:ext cx="2453552" cy="248869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r="58443"/>
          <a:stretch/>
        </p:blipFill>
        <p:spPr>
          <a:xfrm>
            <a:off x="9041509" y="4352439"/>
            <a:ext cx="3124646" cy="18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2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4" descr="https://arboldeganoderma.files.wordpress.com/2013/06/mapa-mundi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 descr="https://arboldeganoderma.files.wordpress.com/2013/06/mapa-mundi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45288"/>
            <a:ext cx="4328193" cy="2614947"/>
          </a:xfrm>
          <a:prstGeom prst="rect">
            <a:avLst/>
          </a:prstGeom>
        </p:spPr>
      </p:pic>
      <p:graphicFrame>
        <p:nvGraphicFramePr>
          <p:cNvPr id="22" name="Object 3"/>
          <p:cNvGraphicFramePr>
            <a:graphicFrameLocks noChangeAspect="1"/>
          </p:cNvGraphicFramePr>
          <p:nvPr/>
        </p:nvGraphicFramePr>
        <p:xfrm>
          <a:off x="-32085" y="-144463"/>
          <a:ext cx="6063916" cy="681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" name="Imagen" r:id="rId7" imgW="2309813" imgH="3176588" progId="MS_ClipArt_Gallery.2">
                  <p:embed/>
                </p:oleObj>
              </mc:Choice>
              <mc:Fallback>
                <p:oleObj name="Imagen" r:id="rId7" imgW="2309813" imgH="3176588" progId="MS_ClipArt_Gallery.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2085" y="-144463"/>
                        <a:ext cx="6063916" cy="6810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" descr="http://www.las-novedades.net/tienda/Content/Images/uploaded/duda_animada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299" y="-409157"/>
            <a:ext cx="4571779" cy="332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2 CuadroTexto"/>
          <p:cNvSpPr txBox="1"/>
          <p:nvPr/>
        </p:nvSpPr>
        <p:spPr>
          <a:xfrm>
            <a:off x="7379367" y="3076110"/>
            <a:ext cx="4668253" cy="3046988"/>
          </a:xfrm>
          <a:prstGeom prst="rect">
            <a:avLst/>
          </a:prstGeom>
          <a:solidFill>
            <a:schemeClr val="accent6">
              <a:lumMod val="40000"/>
              <a:lumOff val="6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 smtClean="0">
                <a:latin typeface="Lucida Sans" panose="020B0602030504020204" pitchFamily="34" charset="0"/>
                <a:cs typeface="Arial" pitchFamily="34" charset="0"/>
              </a:rPr>
              <a:t>¿ Uso terapéutico ?</a:t>
            </a:r>
          </a:p>
          <a:p>
            <a:pPr algn="ctr">
              <a:lnSpc>
                <a:spcPct val="150000"/>
              </a:lnSpc>
            </a:pPr>
            <a:r>
              <a:rPr lang="es-ES" sz="3200" b="1" dirty="0" smtClean="0">
                <a:latin typeface="Lucida Sans" panose="020B0602030504020204" pitchFamily="34" charset="0"/>
                <a:cs typeface="Arial" pitchFamily="34" charset="0"/>
              </a:rPr>
              <a:t>¿ Uso recreativo ?</a:t>
            </a:r>
          </a:p>
          <a:p>
            <a:pPr algn="ctr">
              <a:lnSpc>
                <a:spcPct val="150000"/>
              </a:lnSpc>
            </a:pPr>
            <a:r>
              <a:rPr lang="es-ES" sz="3200" b="1" dirty="0" smtClean="0">
                <a:latin typeface="Lucida Sans" panose="020B0602030504020204" pitchFamily="34" charset="0"/>
                <a:cs typeface="Arial" pitchFamily="34" charset="0"/>
              </a:rPr>
              <a:t> ¿ DBC, CBN, THC … ?</a:t>
            </a:r>
          </a:p>
          <a:p>
            <a:pPr algn="ctr">
              <a:lnSpc>
                <a:spcPct val="150000"/>
              </a:lnSpc>
            </a:pPr>
            <a:r>
              <a:rPr lang="es-ES" sz="3200" b="1" dirty="0" smtClean="0">
                <a:latin typeface="Lucida Sans" panose="020B0602030504020204" pitchFamily="34" charset="0"/>
                <a:cs typeface="Arial" pitchFamily="34" charset="0"/>
              </a:rPr>
              <a:t>¿ 8, 10, 28, 30 g ? </a:t>
            </a:r>
            <a:endParaRPr lang="es-ES" sz="2800" b="1" dirty="0">
              <a:latin typeface="Lucida Sans" panose="020B0602030504020204" pitchFamily="34" charset="0"/>
              <a:cs typeface="Arial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976517"/>
            <a:ext cx="3991309" cy="23216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65" y="160337"/>
            <a:ext cx="4584865" cy="24920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638" y="3119267"/>
            <a:ext cx="1654315" cy="140460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8"/>
          <a:stretch/>
        </p:blipFill>
        <p:spPr>
          <a:xfrm>
            <a:off x="5305913" y="4599604"/>
            <a:ext cx="2369470" cy="168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9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6107" t="11019" r="7217" b="264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7 Rectángulo"/>
          <p:cNvSpPr/>
          <p:nvPr/>
        </p:nvSpPr>
        <p:spPr>
          <a:xfrm>
            <a:off x="0" y="6519446"/>
            <a:ext cx="4550777" cy="338554"/>
          </a:xfrm>
          <a:prstGeom prst="rect">
            <a:avLst/>
          </a:prstGeom>
          <a:solidFill>
            <a:schemeClr val="accent6">
              <a:lumMod val="40000"/>
              <a:lumOff val="60000"/>
              <a:alpha val="59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s-ES" sz="1600" dirty="0" smtClean="0">
                <a:latin typeface="Arial" pitchFamily="34" charset="0"/>
                <a:cs typeface="Arial" pitchFamily="34" charset="0"/>
              </a:rPr>
              <a:t>http://www.gob.mx/debatemarihuana#informate</a:t>
            </a:r>
            <a:endParaRPr lang="es-E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2 CuadroTexto"/>
          <p:cNvSpPr txBox="1"/>
          <p:nvPr/>
        </p:nvSpPr>
        <p:spPr>
          <a:xfrm>
            <a:off x="0" y="1393007"/>
            <a:ext cx="42832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400" b="1" dirty="0" smtClean="0">
                <a:latin typeface="Lucida Sans" panose="020B0602030504020204" pitchFamily="34" charset="0"/>
                <a:cs typeface="Arial" pitchFamily="34" charset="0"/>
              </a:rPr>
              <a:t>Ene – Abr 2016</a:t>
            </a:r>
          </a:p>
          <a:p>
            <a:pPr marL="457200" indent="-457200"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400" b="1" dirty="0" smtClean="0">
                <a:latin typeface="Lucida Sans" panose="020B0602030504020204" pitchFamily="34" charset="0"/>
                <a:cs typeface="Arial" pitchFamily="34" charset="0"/>
              </a:rPr>
              <a:t>5 Foros, 29 Mesas</a:t>
            </a:r>
          </a:p>
          <a:p>
            <a:pPr marL="457200" indent="-457200"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400" b="1" dirty="0" smtClean="0">
                <a:latin typeface="Lucida Sans" panose="020B0602030504020204" pitchFamily="34" charset="0"/>
                <a:cs typeface="Arial" pitchFamily="34" charset="0"/>
              </a:rPr>
              <a:t>1 Iniciativa Decreto reforma, adición…LGS </a:t>
            </a:r>
          </a:p>
          <a:p>
            <a:pPr algn="just">
              <a:lnSpc>
                <a:spcPct val="150000"/>
              </a:lnSpc>
            </a:pPr>
            <a:r>
              <a:rPr lang="es-ES" sz="2400" b="1" dirty="0" smtClean="0">
                <a:latin typeface="Lucida Sans" panose="020B0602030504020204" pitchFamily="34" charset="0"/>
                <a:cs typeface="Arial" pitchFamily="34" charset="0"/>
              </a:rPr>
              <a:t>     Código Penal Federal</a:t>
            </a:r>
          </a:p>
          <a:p>
            <a:pPr marL="457200" indent="-457200"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400" b="1" dirty="0" smtClean="0">
                <a:latin typeface="Lucida Sans" panose="020B0602030504020204" pitchFamily="34" charset="0"/>
                <a:cs typeface="Arial" pitchFamily="34" charset="0"/>
              </a:rPr>
              <a:t>28 g / consumo personal</a:t>
            </a:r>
          </a:p>
          <a:p>
            <a:pPr marL="457200" indent="-457200"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Respeto Derechos Humanos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eetLeaf" panose="00000400000000000000" pitchFamily="2" charset="0"/>
              <a:cs typeface="Arial" pitchFamily="34" charset="0"/>
            </a:endParaRPr>
          </a:p>
        </p:txBody>
      </p:sp>
      <p:sp>
        <p:nvSpPr>
          <p:cNvPr id="9" name="2 CuadroTexto"/>
          <p:cNvSpPr txBox="1"/>
          <p:nvPr/>
        </p:nvSpPr>
        <p:spPr>
          <a:xfrm>
            <a:off x="2347329" y="513884"/>
            <a:ext cx="5622758" cy="830997"/>
          </a:xfrm>
          <a:prstGeom prst="rect">
            <a:avLst/>
          </a:prstGeom>
          <a:solidFill>
            <a:schemeClr val="accent6">
              <a:lumMod val="40000"/>
              <a:lumOff val="6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 smtClean="0">
                <a:latin typeface="Lucida Sans" panose="020B0602030504020204" pitchFamily="34" charset="0"/>
                <a:cs typeface="Arial" pitchFamily="34" charset="0"/>
              </a:rPr>
              <a:t>#Iniciativa Marihuana Mx</a:t>
            </a:r>
            <a:endParaRPr lang="es-ES" sz="2800" b="1" dirty="0">
              <a:latin typeface="Lucida Sans" panose="020B0602030504020204" pitchFamily="34" charset="0"/>
              <a:cs typeface="Arial" pitchFamily="34" charset="0"/>
            </a:endParaRPr>
          </a:p>
        </p:txBody>
      </p:sp>
      <p:sp>
        <p:nvSpPr>
          <p:cNvPr id="10" name="2 CuadroTexto"/>
          <p:cNvSpPr txBox="1"/>
          <p:nvPr/>
        </p:nvSpPr>
        <p:spPr>
          <a:xfrm>
            <a:off x="7792667" y="1441133"/>
            <a:ext cx="42832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Actualizar normas y Autorizar uso </a:t>
            </a:r>
            <a:r>
              <a:rPr lang="es-E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cannabinoides</a:t>
            </a:r>
            <a:r>
              <a:rPr lang="es-E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 medicinales</a:t>
            </a:r>
          </a:p>
          <a:p>
            <a:pPr marL="457200" indent="-457200"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Estabecer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 regulación, autorizar Inv. Clínica</a:t>
            </a:r>
          </a:p>
          <a:p>
            <a:pPr marL="457200" indent="-457200"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Promover el registro de productos cannabis y derivados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eetLeaf" panose="000004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1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6107" t="11019" r="7217" b="264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2 CuadroTexto"/>
          <p:cNvSpPr txBox="1"/>
          <p:nvPr/>
        </p:nvSpPr>
        <p:spPr>
          <a:xfrm>
            <a:off x="0" y="1393007"/>
            <a:ext cx="4790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SweetLeaf" panose="00000400000000000000" pitchFamily="2" charset="0"/>
              <a:buChar char="*"/>
            </a:pPr>
            <a:r>
              <a:rPr lang="es-ES" sz="2400" b="1" dirty="0" smtClean="0">
                <a:latin typeface="Lucida Sans" panose="020B0602030504020204" pitchFamily="34" charset="0"/>
                <a:cs typeface="Arial" pitchFamily="34" charset="0"/>
              </a:rPr>
              <a:t>Decreto: SCJN “ha abierto la puerta” posibilidad cambios regulatorios, uso marihuana.</a:t>
            </a:r>
            <a:endParaRPr lang="es-ES" sz="2400" b="1" dirty="0">
              <a:latin typeface="SweetLeaf" panose="00000400000000000000" pitchFamily="2" charset="0"/>
              <a:cs typeface="Arial" pitchFamily="34" charset="0"/>
            </a:endParaRPr>
          </a:p>
        </p:txBody>
      </p:sp>
      <p:sp>
        <p:nvSpPr>
          <p:cNvPr id="9" name="2 CuadroTexto"/>
          <p:cNvSpPr txBox="1"/>
          <p:nvPr/>
        </p:nvSpPr>
        <p:spPr>
          <a:xfrm>
            <a:off x="2347329" y="513884"/>
            <a:ext cx="5622758" cy="830997"/>
          </a:xfrm>
          <a:prstGeom prst="rect">
            <a:avLst/>
          </a:prstGeom>
          <a:solidFill>
            <a:schemeClr val="accent6">
              <a:lumMod val="40000"/>
              <a:lumOff val="6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 smtClean="0">
                <a:latin typeface="Lucida Sans" panose="020B0602030504020204" pitchFamily="34" charset="0"/>
                <a:cs typeface="Arial" pitchFamily="34" charset="0"/>
              </a:rPr>
              <a:t>#Iniciativa Marihuana Mx</a:t>
            </a:r>
            <a:endParaRPr lang="es-ES" sz="2800" b="1" dirty="0">
              <a:latin typeface="Lucida Sans" panose="020B0602030504020204" pitchFamily="34" charset="0"/>
              <a:cs typeface="Arial" pitchFamily="34" charset="0"/>
            </a:endParaRPr>
          </a:p>
        </p:txBody>
      </p:sp>
      <p:sp>
        <p:nvSpPr>
          <p:cNvPr id="11" name="2 CuadroTexto"/>
          <p:cNvSpPr txBox="1"/>
          <p:nvPr/>
        </p:nvSpPr>
        <p:spPr>
          <a:xfrm>
            <a:off x="7611979" y="1393007"/>
            <a:ext cx="42832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400" b="1" dirty="0" smtClean="0">
                <a:latin typeface="Lucida Sans" panose="020B0602030504020204" pitchFamily="34" charset="0"/>
                <a:cs typeface="Arial" pitchFamily="34" charset="0"/>
              </a:rPr>
              <a:t>… preparación, acondicionamiento, adquisición, posesión, comercio, transporte,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Px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 médica</a:t>
            </a:r>
            <a:r>
              <a:rPr lang="es-ES" sz="2400" b="1" dirty="0" smtClean="0">
                <a:latin typeface="Lucida Sans" panose="020B0602030504020204" pitchFamily="34" charset="0"/>
                <a:cs typeface="Arial" pitchFamily="34" charset="0"/>
              </a:rPr>
              <a:t>, suministro, empleo, uso, consumo…</a:t>
            </a:r>
            <a:endParaRPr lang="es-ES" sz="2400" b="1" dirty="0">
              <a:latin typeface="SweetLeaf" panose="00000400000000000000" pitchFamily="2" charset="0"/>
              <a:cs typeface="Arial" pitchFamily="34" charset="0"/>
            </a:endParaRPr>
          </a:p>
        </p:txBody>
      </p:sp>
      <p:sp>
        <p:nvSpPr>
          <p:cNvPr id="12" name="2 CuadroTexto"/>
          <p:cNvSpPr txBox="1"/>
          <p:nvPr/>
        </p:nvSpPr>
        <p:spPr>
          <a:xfrm>
            <a:off x="866274" y="5925996"/>
            <a:ext cx="6745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Exclusivo Uso Científico - Médico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eetLeaf" panose="00000400000000000000" pitchFamily="2" charset="0"/>
              <a:cs typeface="Arial" pitchFamily="34" charset="0"/>
            </a:endParaRPr>
          </a:p>
        </p:txBody>
      </p:sp>
      <p:sp>
        <p:nvSpPr>
          <p:cNvPr id="14" name="2 CuadroTexto"/>
          <p:cNvSpPr txBox="1"/>
          <p:nvPr/>
        </p:nvSpPr>
        <p:spPr>
          <a:xfrm>
            <a:off x="0" y="4395025"/>
            <a:ext cx="428324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400" b="1" dirty="0" smtClean="0">
                <a:latin typeface="Lucida Sans" panose="020B0602030504020204" pitchFamily="34" charset="0"/>
                <a:cs typeface="Arial" pitchFamily="34" charset="0"/>
              </a:rPr>
              <a:t>PERMITIR: siembra, cosecha, cultivo…</a:t>
            </a:r>
            <a:endParaRPr lang="es-ES" sz="2400" b="1" dirty="0">
              <a:latin typeface="SweetLeaf" panose="000004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5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6107" t="11019" r="7217" b="264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2 CuadroTexto"/>
          <p:cNvSpPr txBox="1"/>
          <p:nvPr/>
        </p:nvSpPr>
        <p:spPr>
          <a:xfrm>
            <a:off x="2347329" y="513884"/>
            <a:ext cx="5622758" cy="830997"/>
          </a:xfrm>
          <a:prstGeom prst="rect">
            <a:avLst/>
          </a:prstGeom>
          <a:solidFill>
            <a:schemeClr val="accent6">
              <a:lumMod val="40000"/>
              <a:lumOff val="6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 smtClean="0">
                <a:latin typeface="Lucida Sans" panose="020B0602030504020204" pitchFamily="34" charset="0"/>
                <a:cs typeface="Arial" pitchFamily="34" charset="0"/>
              </a:rPr>
              <a:t>#Iniciativa Marihuana Mx</a:t>
            </a:r>
            <a:endParaRPr lang="es-ES" sz="2800" b="1" dirty="0">
              <a:latin typeface="Lucida Sans" panose="020B0602030504020204" pitchFamily="34" charset="0"/>
              <a:cs typeface="Arial" pitchFamily="34" charset="0"/>
            </a:endParaRPr>
          </a:p>
        </p:txBody>
      </p:sp>
      <p:sp>
        <p:nvSpPr>
          <p:cNvPr id="12" name="2 CuadroTexto"/>
          <p:cNvSpPr txBox="1"/>
          <p:nvPr/>
        </p:nvSpPr>
        <p:spPr>
          <a:xfrm>
            <a:off x="1262744" y="6086679"/>
            <a:ext cx="9535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NO supone LEGALIZACIÓN cannabis (3) y resina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eetLeaf" panose="00000400000000000000" pitchFamily="2" charset="0"/>
              <a:cs typeface="Arial" pitchFamily="34" charset="0"/>
            </a:endParaRPr>
          </a:p>
        </p:txBody>
      </p:sp>
      <p:sp>
        <p:nvSpPr>
          <p:cNvPr id="10" name="2 CuadroTexto"/>
          <p:cNvSpPr txBox="1"/>
          <p:nvPr/>
        </p:nvSpPr>
        <p:spPr>
          <a:xfrm>
            <a:off x="7970087" y="3822393"/>
            <a:ext cx="4341656" cy="1947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Uso médico </a:t>
            </a:r>
          </a:p>
          <a:p>
            <a:pPr marL="457200" indent="-457200"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Eficacia </a:t>
            </a:r>
            <a:r>
              <a:rPr lang="es-E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internal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.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eetLeaf" panose="00000400000000000000" pitchFamily="2" charset="0"/>
              <a:cs typeface="Arial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Autoridad sanitaria</a:t>
            </a:r>
          </a:p>
        </p:txBody>
      </p:sp>
      <p:sp>
        <p:nvSpPr>
          <p:cNvPr id="14" name="2 CuadroTexto"/>
          <p:cNvSpPr txBox="1"/>
          <p:nvPr/>
        </p:nvSpPr>
        <p:spPr>
          <a:xfrm>
            <a:off x="119743" y="1367642"/>
            <a:ext cx="95467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Necesidades pacientes</a:t>
            </a:r>
          </a:p>
          <a:p>
            <a:pPr marL="457200" indent="-457200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MEDICAMENTOS sujetos a regulación</a:t>
            </a:r>
          </a:p>
          <a:p>
            <a:pPr marL="457200" indent="-457200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3 especies cannabis: sativa, índica y americana</a:t>
            </a:r>
          </a:p>
          <a:p>
            <a:pPr marL="457200" indent="-457200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Resinas cannabis</a:t>
            </a:r>
          </a:p>
          <a:p>
            <a:pPr marL="457200" indent="-457200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NO incluye a THC</a:t>
            </a:r>
          </a:p>
          <a:p>
            <a:pPr marL="457200" indent="-457200">
              <a:lnSpc>
                <a:spcPct val="150000"/>
              </a:lnSpc>
              <a:buFont typeface="SweetLeaf" panose="00000400000000000000" pitchFamily="2" charset="0"/>
              <a:buChar char="*"/>
            </a:pP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eetLeaf" panose="000004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2 CuadroTexto"/>
          <p:cNvSpPr txBox="1"/>
          <p:nvPr/>
        </p:nvSpPr>
        <p:spPr>
          <a:xfrm>
            <a:off x="6191251" y="0"/>
            <a:ext cx="6000750" cy="1569660"/>
          </a:xfrm>
          <a:prstGeom prst="rect">
            <a:avLst/>
          </a:prstGeom>
          <a:solidFill>
            <a:schemeClr val="accent6">
              <a:lumMod val="40000"/>
              <a:lumOff val="6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"</a:t>
            </a:r>
            <a:r>
              <a:rPr lang="es-MX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México…una </a:t>
            </a:r>
            <a:r>
              <a:rPr lang="es-MX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oportunidad de inversión interesante</a:t>
            </a:r>
            <a:r>
              <a:rPr lang="es-MX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".</a:t>
            </a:r>
            <a:endParaRPr lang="es-E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  <a:cs typeface="Arial" pitchFamily="34" charset="0"/>
            </a:endParaRPr>
          </a:p>
        </p:txBody>
      </p:sp>
      <p:pic>
        <p:nvPicPr>
          <p:cNvPr id="10244" name="Picture 4" descr="http://eleconomista.com.mx/files/imagecache/eco2014_650x433/files/mancera_df_notimex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33" y="4054926"/>
            <a:ext cx="3947412" cy="262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" y="4054927"/>
            <a:ext cx="3947411" cy="2629585"/>
          </a:xfrm>
          <a:prstGeom prst="rect">
            <a:avLst/>
          </a:prstGeom>
        </p:spPr>
      </p:pic>
      <p:pic>
        <p:nvPicPr>
          <p:cNvPr id="10" name="Picture 2" descr="http://eleconomista.com.mx/files/imagecache/eco2014_650x433/files/marihuana_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8813" y="6293183"/>
            <a:ext cx="11700639" cy="553998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s-MX" sz="1500" dirty="0">
                <a:latin typeface="Lucida Sans" panose="020B0602030504020204" pitchFamily="34" charset="0"/>
                <a:hlinkClick r:id="rId8"/>
              </a:rPr>
              <a:t>http://</a:t>
            </a:r>
            <a:r>
              <a:rPr lang="es-MX" sz="1500" dirty="0" smtClean="0">
                <a:latin typeface="Lucida Sans" panose="020B0602030504020204" pitchFamily="34" charset="0"/>
                <a:hlinkClick r:id="rId8"/>
              </a:rPr>
              <a:t>eleconomista.com.mx/industrias/2016/01/20/empresas-marihuana-ponen-ojo-mexico-ante-expectativa-legalizacion</a:t>
            </a:r>
            <a:endParaRPr lang="es-MX" sz="1500" dirty="0" smtClean="0">
              <a:latin typeface="Lucida Sans" panose="020B0602030504020204" pitchFamily="34" charset="0"/>
            </a:endParaRPr>
          </a:p>
          <a:p>
            <a:r>
              <a:rPr lang="es-MX" sz="1500" dirty="0">
                <a:latin typeface="Lucida Sans" panose="020B0602030504020204" pitchFamily="34" charset="0"/>
              </a:rPr>
              <a:t>http://eleconomista.com.mx/distrito-federal/2016/01/26/mancera-pide-avanzar-despenalizacion-uso-medicinal-cannabis</a:t>
            </a:r>
          </a:p>
        </p:txBody>
      </p:sp>
      <p:sp>
        <p:nvSpPr>
          <p:cNvPr id="12" name="2 CuadroTexto"/>
          <p:cNvSpPr txBox="1"/>
          <p:nvPr/>
        </p:nvSpPr>
        <p:spPr>
          <a:xfrm>
            <a:off x="6000749" y="1761597"/>
            <a:ext cx="6191251" cy="3046988"/>
          </a:xfrm>
          <a:prstGeom prst="rect">
            <a:avLst/>
          </a:prstGeom>
          <a:solidFill>
            <a:schemeClr val="accent1">
              <a:lumMod val="60000"/>
              <a:lumOff val="4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ctr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3200" b="1" dirty="0" smtClean="0">
                <a:latin typeface="Lucida Sans" panose="020B0602030504020204" pitchFamily="34" charset="0"/>
                <a:cs typeface="Arial" pitchFamily="34" charset="0"/>
              </a:rPr>
              <a:t>7 empresas promotoras cannabis</a:t>
            </a:r>
          </a:p>
          <a:p>
            <a:pPr marL="457200" indent="-457200" algn="ctr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3200" b="1" dirty="0" smtClean="0">
                <a:latin typeface="Lucida Sans" panose="020B0602030504020204" pitchFamily="34" charset="0"/>
                <a:cs typeface="Arial" pitchFamily="34" charset="0"/>
              </a:rPr>
              <a:t>Legisladores</a:t>
            </a:r>
          </a:p>
          <a:p>
            <a:pPr marL="457200" indent="-457200" algn="ctr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3200" b="1" dirty="0">
                <a:latin typeface="Lucida Sans" panose="020B0602030504020204" pitchFamily="34" charset="0"/>
                <a:cs typeface="Arial" pitchFamily="34" charset="0"/>
              </a:rPr>
              <a:t>D</a:t>
            </a:r>
            <a:r>
              <a:rPr lang="es-ES" sz="3200" b="1" dirty="0" smtClean="0">
                <a:latin typeface="Lucida Sans" panose="020B0602030504020204" pitchFamily="34" charset="0"/>
                <a:cs typeface="Arial" pitchFamily="34" charset="0"/>
              </a:rPr>
              <a:t>espenalización cannabis</a:t>
            </a:r>
            <a:endParaRPr lang="es-ES" sz="2800" b="1" dirty="0">
              <a:latin typeface="Lucida Sans" panose="020B0602030504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33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2 CuadroTexto"/>
          <p:cNvSpPr txBox="1"/>
          <p:nvPr/>
        </p:nvSpPr>
        <p:spPr>
          <a:xfrm>
            <a:off x="3810001" y="0"/>
            <a:ext cx="8382000" cy="5678478"/>
          </a:xfrm>
          <a:prstGeom prst="rect">
            <a:avLst/>
          </a:prstGeom>
          <a:solidFill>
            <a:schemeClr val="bg1">
              <a:lumMod val="85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r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07 Abril 2016</a:t>
            </a:r>
          </a:p>
          <a:p>
            <a:pPr marL="457200" indent="-457200" algn="r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800" b="1" dirty="0" smtClean="0">
                <a:latin typeface="Lucida Sans" panose="020B0602030504020204" pitchFamily="34" charset="0"/>
                <a:cs typeface="Arial" pitchFamily="34" charset="0"/>
              </a:rPr>
              <a:t>SCJN niega amparo</a:t>
            </a:r>
          </a:p>
          <a:p>
            <a:pPr marL="457200" indent="-457200" algn="r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800" b="1" dirty="0" smtClean="0">
                <a:latin typeface="Lucida Sans" panose="020B0602030504020204" pitchFamily="34" charset="0"/>
                <a:cs typeface="Arial" pitchFamily="34" charset="0"/>
              </a:rPr>
              <a:t>6 votos vs 5</a:t>
            </a:r>
          </a:p>
          <a:p>
            <a:pPr marL="457200" indent="-457200" algn="r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800" b="1" dirty="0" smtClean="0">
                <a:latin typeface="Lucida Sans" panose="020B0602030504020204" pitchFamily="34" charset="0"/>
                <a:cs typeface="Arial" pitchFamily="34" charset="0"/>
              </a:rPr>
              <a:t>Comercializadora </a:t>
            </a:r>
            <a:r>
              <a:rPr lang="es-ES" sz="2800" b="1" dirty="0" err="1" smtClean="0">
                <a:latin typeface="Lucida Sans" panose="020B0602030504020204" pitchFamily="34" charset="0"/>
                <a:cs typeface="Arial" pitchFamily="34" charset="0"/>
              </a:rPr>
              <a:t>Rubicon</a:t>
            </a:r>
            <a:r>
              <a:rPr lang="es-ES" sz="2800" b="1" dirty="0" smtClean="0">
                <a:latin typeface="Lucida Sans" panose="020B0602030504020204" pitchFamily="34" charset="0"/>
                <a:cs typeface="Arial" pitchFamily="34" charset="0"/>
              </a:rPr>
              <a:t> SA de CV</a:t>
            </a:r>
          </a:p>
          <a:p>
            <a:pPr marL="457200" indent="-457200" algn="r">
              <a:lnSpc>
                <a:spcPct val="150000"/>
              </a:lnSpc>
              <a:buFont typeface="SweetLeaf" panose="00000400000000000000" pitchFamily="2" charset="0"/>
              <a:buChar char="*"/>
            </a:pPr>
            <a:endParaRPr lang="es-MX" sz="2600" b="1" dirty="0" smtClean="0">
              <a:latin typeface="Lucida Sans" panose="020B0602030504020204" pitchFamily="34" charset="0"/>
              <a:cs typeface="Arial" pitchFamily="34" charset="0"/>
            </a:endParaRPr>
          </a:p>
          <a:p>
            <a:pPr marL="457200" indent="-457200" algn="r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sz="2600" b="1" i="1" dirty="0" smtClean="0">
                <a:latin typeface="Lucida Sans" panose="020B0602030504020204" pitchFamily="34" charset="0"/>
                <a:cs typeface="Arial" pitchFamily="34" charset="0"/>
              </a:rPr>
              <a:t>Autorización: </a:t>
            </a:r>
            <a:r>
              <a:rPr lang="es-MX" sz="2600" b="1" dirty="0" smtClean="0">
                <a:latin typeface="Lucida Sans" panose="020B0602030504020204" pitchFamily="34" charset="0"/>
                <a:cs typeface="Arial" pitchFamily="34" charset="0"/>
              </a:rPr>
              <a:t>comercialización, desarrollo medicamentos - base </a:t>
            </a:r>
            <a:r>
              <a:rPr lang="es-MX" sz="2600" b="1" dirty="0">
                <a:latin typeface="Lucida Sans" panose="020B0602030504020204" pitchFamily="34" charset="0"/>
                <a:cs typeface="Arial" pitchFamily="34" charset="0"/>
              </a:rPr>
              <a:t>de cannabis sativa, índica y </a:t>
            </a:r>
            <a:r>
              <a:rPr lang="es-MX" sz="2600" b="1" dirty="0" smtClean="0">
                <a:latin typeface="Lucida Sans" panose="020B0602030504020204" pitchFamily="34" charset="0"/>
                <a:cs typeface="Arial" pitchFamily="34" charset="0"/>
              </a:rPr>
              <a:t>americana, resina</a:t>
            </a:r>
            <a:r>
              <a:rPr lang="es-MX" sz="2600" b="1" dirty="0">
                <a:latin typeface="Lucida Sans" panose="020B0602030504020204" pitchFamily="34" charset="0"/>
                <a:cs typeface="Arial" pitchFamily="34" charset="0"/>
              </a:rPr>
              <a:t>, preparados y </a:t>
            </a:r>
            <a:r>
              <a:rPr lang="es-MX" sz="2600" b="1" dirty="0" smtClean="0">
                <a:latin typeface="Lucida Sans" panose="020B0602030504020204" pitchFamily="34" charset="0"/>
                <a:cs typeface="Arial" pitchFamily="34" charset="0"/>
              </a:rPr>
              <a:t>semillas… </a:t>
            </a:r>
            <a:r>
              <a:rPr lang="es-MX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psicotrópico THC</a:t>
            </a:r>
            <a:r>
              <a:rPr lang="es-MX" sz="2600" b="1" dirty="0" smtClean="0">
                <a:latin typeface="Lucida Sans" panose="020B0602030504020204" pitchFamily="34" charset="0"/>
                <a:cs typeface="Arial" pitchFamily="34" charset="0"/>
              </a:rPr>
              <a:t>…</a:t>
            </a:r>
            <a:endParaRPr lang="es-ES" sz="2600" b="1" dirty="0">
              <a:latin typeface="Lucida Sans" panose="020B0602030504020204" pitchFamily="34" charset="0"/>
              <a:cs typeface="Arial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438151" y="5734050"/>
            <a:ext cx="2971800" cy="685800"/>
          </a:xfrm>
          <a:prstGeom prst="ellipse">
            <a:avLst/>
          </a:prstGeom>
          <a:noFill/>
          <a:ln w="635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2775284" y="5760455"/>
            <a:ext cx="9416716" cy="1077218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s-MX" sz="1600" dirty="0">
                <a:latin typeface="Lucida Sans" panose="020B0602030504020204" pitchFamily="34" charset="0"/>
                <a:hlinkClick r:id="rId5"/>
              </a:rPr>
              <a:t>http://</a:t>
            </a:r>
            <a:r>
              <a:rPr lang="es-MX" sz="1600" dirty="0" smtClean="0">
                <a:latin typeface="Lucida Sans" panose="020B0602030504020204" pitchFamily="34" charset="0"/>
                <a:hlinkClick r:id="rId5"/>
              </a:rPr>
              <a:t>rubiconorganics.com/</a:t>
            </a:r>
            <a:r>
              <a:rPr lang="es-MX" sz="1600" dirty="0" smtClean="0">
                <a:latin typeface="Lucida Sans" panose="020B0602030504020204" pitchFamily="34" charset="0"/>
                <a:hlinkClick r:id="rId6"/>
              </a:rPr>
              <a:t>http</a:t>
            </a:r>
            <a:r>
              <a:rPr lang="es-MX" sz="1600" dirty="0">
                <a:latin typeface="Lucida Sans" panose="020B0602030504020204" pitchFamily="34" charset="0"/>
                <a:hlinkClick r:id="rId6"/>
              </a:rPr>
              <a:t>://www.elfinanciero.com.mx/nacional</a:t>
            </a:r>
            <a:r>
              <a:rPr lang="es-MX" sz="1600" dirty="0" smtClean="0">
                <a:latin typeface="Lucida Sans" panose="020B0602030504020204" pitchFamily="34" charset="0"/>
                <a:hlinkClick r:id="rId6"/>
              </a:rPr>
              <a:t>/</a:t>
            </a:r>
            <a:endParaRPr lang="es-MX" sz="1600" dirty="0" smtClean="0">
              <a:latin typeface="Lucida Sans" panose="020B0602030504020204" pitchFamily="34" charset="0"/>
            </a:endParaRPr>
          </a:p>
          <a:p>
            <a:pPr algn="r"/>
            <a:r>
              <a:rPr lang="es-MX" sz="1600" dirty="0" err="1" smtClean="0">
                <a:latin typeface="Lucida Sans" panose="020B0602030504020204" pitchFamily="34" charset="0"/>
              </a:rPr>
              <a:t>scjn</a:t>
            </a:r>
            <a:r>
              <a:rPr lang="es-MX" sz="1600" dirty="0" smtClean="0">
                <a:latin typeface="Lucida Sans" panose="020B0602030504020204" pitchFamily="34" charset="0"/>
              </a:rPr>
              <a:t>-niega-amparo-a-empresa-que-buscaba-elaborar-medicamentos</a:t>
            </a:r>
          </a:p>
          <a:p>
            <a:pPr algn="r"/>
            <a:r>
              <a:rPr lang="es-MX" sz="1600" dirty="0" smtClean="0">
                <a:latin typeface="Lucida Sans" panose="020B0602030504020204" pitchFamily="34" charset="0"/>
              </a:rPr>
              <a:t>-a-base-de-mariguana.html</a:t>
            </a:r>
          </a:p>
          <a:p>
            <a:pPr algn="r"/>
            <a:r>
              <a:rPr lang="es-MX" sz="1600" dirty="0">
                <a:latin typeface="Lucida Sans" panose="020B0602030504020204" pitchFamily="34" charset="0"/>
              </a:rPr>
              <a:t>http://</a:t>
            </a:r>
            <a:r>
              <a:rPr lang="es-MX" sz="1600" dirty="0" smtClean="0">
                <a:latin typeface="Lucida Sans" panose="020B0602030504020204" pitchFamily="34" charset="0"/>
              </a:rPr>
              <a:t>www.proceso.com.mx/435822/pospone-la-scjn-discusion-uso-cannabis-fines-medicos</a:t>
            </a:r>
            <a:endParaRPr lang="es-MX" dirty="0">
              <a:latin typeface="Lucida Sans" panose="020B0602030504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3"/>
          </a:xfrm>
          <a:prstGeom prst="rect">
            <a:avLst/>
          </a:prstGeom>
        </p:spPr>
      </p:pic>
      <p:sp>
        <p:nvSpPr>
          <p:cNvPr id="6" name="2 CuadroTexto"/>
          <p:cNvSpPr txBox="1"/>
          <p:nvPr/>
        </p:nvSpPr>
        <p:spPr>
          <a:xfrm>
            <a:off x="0" y="0"/>
            <a:ext cx="12192000" cy="3970318"/>
          </a:xfrm>
          <a:prstGeom prst="rect">
            <a:avLst/>
          </a:prstGeom>
          <a:solidFill>
            <a:schemeClr val="bg1">
              <a:lumMod val="85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sz="2800" b="1" i="1" dirty="0" smtClean="0">
                <a:latin typeface="Lucida Sans" panose="020B0602030504020204" pitchFamily="34" charset="0"/>
                <a:cs typeface="Arial" pitchFamily="34" charset="0"/>
              </a:rPr>
              <a:t>Derechos:</a:t>
            </a:r>
            <a:r>
              <a:rPr lang="es-MX" sz="2800" b="1" dirty="0" smtClean="0">
                <a:latin typeface="Lucida Sans" panose="020B0602030504020204" pitchFamily="34" charset="0"/>
                <a:cs typeface="Arial" pitchFamily="34" charset="0"/>
              </a:rPr>
              <a:t> siembra</a:t>
            </a:r>
            <a:r>
              <a:rPr lang="es-MX" sz="2800" b="1" dirty="0">
                <a:latin typeface="Lucida Sans" panose="020B0602030504020204" pitchFamily="34" charset="0"/>
                <a:cs typeface="Arial" pitchFamily="34" charset="0"/>
              </a:rPr>
              <a:t>, cultivo, cosecha, elaboración, preparación, acondicionamiento, adquisición, posesión y </a:t>
            </a:r>
            <a:r>
              <a:rPr lang="es-MX" sz="2800" b="1" dirty="0" smtClean="0">
                <a:latin typeface="Lucida Sans" panose="020B0602030504020204" pitchFamily="34" charset="0"/>
                <a:cs typeface="Arial" pitchFamily="34" charset="0"/>
              </a:rPr>
              <a:t>transportación… </a:t>
            </a:r>
            <a:r>
              <a:rPr lang="es-MX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cualquier forma</a:t>
            </a:r>
            <a:r>
              <a:rPr lang="es-MX" sz="2800" b="1" dirty="0">
                <a:latin typeface="Lucida Sans" panose="020B0602030504020204" pitchFamily="34" charset="0"/>
                <a:cs typeface="Arial" pitchFamily="34" charset="0"/>
              </a:rPr>
              <a:t>, suministro, empleo, importación, </a:t>
            </a:r>
            <a:r>
              <a:rPr lang="es-MX" sz="2800" b="1" dirty="0" smtClean="0">
                <a:latin typeface="Lucida Sans" panose="020B0602030504020204" pitchFamily="34" charset="0"/>
                <a:cs typeface="Arial" pitchFamily="34" charset="0"/>
              </a:rPr>
              <a:t>exportación…comercialización </a:t>
            </a:r>
            <a:r>
              <a:rPr lang="es-MX" sz="2800" b="1" dirty="0">
                <a:latin typeface="Lucida Sans" panose="020B0602030504020204" pitchFamily="34" charset="0"/>
                <a:cs typeface="Arial" pitchFamily="34" charset="0"/>
              </a:rPr>
              <a:t>de </a:t>
            </a:r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cannabis y </a:t>
            </a:r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THC</a:t>
            </a:r>
            <a:r>
              <a:rPr lang="es-MX" sz="2800" b="1" dirty="0" smtClean="0">
                <a:latin typeface="Lucida Sans" panose="020B0602030504020204" pitchFamily="34" charset="0"/>
                <a:cs typeface="Arial" pitchFamily="34" charset="0"/>
              </a:rPr>
              <a:t>…desarrollar </a:t>
            </a:r>
            <a:r>
              <a:rPr lang="es-MX" sz="2800" b="1" dirty="0">
                <a:latin typeface="Lucida Sans" panose="020B0602030504020204" pitchFamily="34" charset="0"/>
                <a:cs typeface="Arial" pitchFamily="34" charset="0"/>
              </a:rPr>
              <a:t>y comercializar medicamentos y tratamientos a base de los mismos.</a:t>
            </a:r>
            <a:endParaRPr lang="es-ES" sz="2400" b="1" dirty="0">
              <a:latin typeface="Lucida Sans" panose="020B0602030504020204" pitchFamily="34" charset="0"/>
              <a:cs typeface="Arial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4077694"/>
            <a:ext cx="6450805" cy="400110"/>
          </a:xfrm>
          <a:prstGeom prst="rect">
            <a:avLst/>
          </a:prstGeom>
          <a:solidFill>
            <a:schemeClr val="accent5">
              <a:lumMod val="40000"/>
              <a:lumOff val="60000"/>
              <a:alpha val="42000"/>
            </a:schemeClr>
          </a:solidFill>
        </p:spPr>
        <p:txBody>
          <a:bodyPr wrap="none">
            <a:spAutoFit/>
          </a:bodyPr>
          <a:lstStyle/>
          <a:p>
            <a:r>
              <a:rPr lang="es-MX" sz="2000" dirty="0">
                <a:latin typeface="Lucida Sans" panose="020B0602030504020204" pitchFamily="34" charset="0"/>
              </a:rPr>
              <a:t>https://canaljudicial.wordpress.com/2016/04/04</a:t>
            </a:r>
            <a:r>
              <a:rPr lang="es-MX" dirty="0">
                <a:latin typeface="Lucida Sans" panose="020B0602030504020204" pitchFamily="34" charset="0"/>
              </a:rPr>
              <a:t>/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27083"/>
            <a:ext cx="4058653" cy="2354458"/>
          </a:xfrm>
          <a:prstGeom prst="rect">
            <a:avLst/>
          </a:prstGeom>
        </p:spPr>
      </p:pic>
      <p:sp>
        <p:nvSpPr>
          <p:cNvPr id="7" name="2 CuadroTexto"/>
          <p:cNvSpPr txBox="1"/>
          <p:nvPr/>
        </p:nvSpPr>
        <p:spPr>
          <a:xfrm>
            <a:off x="3545305" y="4525510"/>
            <a:ext cx="8646695" cy="2308324"/>
          </a:xfrm>
          <a:prstGeom prst="rect">
            <a:avLst/>
          </a:prstGeom>
          <a:solidFill>
            <a:schemeClr val="accent6">
              <a:lumMod val="40000"/>
              <a:lumOff val="6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r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400" b="1" dirty="0" smtClean="0">
                <a:latin typeface="Lucida Sans" panose="020B0602030504020204" pitchFamily="34" charset="0"/>
                <a:cs typeface="Arial" pitchFamily="34" charset="0"/>
              </a:rPr>
              <a:t>Sociedad Mercantil</a:t>
            </a:r>
          </a:p>
          <a:p>
            <a:pPr marL="457200" indent="-457200" algn="r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400" b="1" dirty="0" smtClean="0">
                <a:latin typeface="Lucida Sans" panose="020B0602030504020204" pitchFamily="34" charset="0"/>
                <a:cs typeface="Arial" pitchFamily="34" charset="0"/>
              </a:rPr>
              <a:t>2 Socios</a:t>
            </a:r>
          </a:p>
          <a:p>
            <a:pPr marL="457200" indent="-457200" algn="r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2400" b="1" dirty="0" smtClean="0">
                <a:latin typeface="Lucida Sans" panose="020B0602030504020204" pitchFamily="34" charset="0"/>
                <a:cs typeface="Arial" pitchFamily="34" charset="0"/>
              </a:rPr>
              <a:t>$10, 000 M.N. capital, sin domicilio </a:t>
            </a:r>
          </a:p>
          <a:p>
            <a:pPr algn="r">
              <a:lnSpc>
                <a:spcPct val="150000"/>
              </a:lnSpc>
            </a:pPr>
            <a:r>
              <a:rPr lang="es-ES" sz="2400" b="1" dirty="0">
                <a:latin typeface="Lucida Sans" panose="020B0602030504020204" pitchFamily="34" charset="0"/>
                <a:cs typeface="Arial" pitchFamily="34" charset="0"/>
              </a:rPr>
              <a:t>S</a:t>
            </a:r>
            <a:r>
              <a:rPr lang="es-ES" sz="2400" b="1" dirty="0" smtClean="0">
                <a:latin typeface="Lucida Sans" panose="020B0602030504020204" pitchFamily="34" charset="0"/>
                <a:cs typeface="Arial" pitchFamily="34" charset="0"/>
              </a:rPr>
              <a:t>/ </a:t>
            </a:r>
            <a:r>
              <a:rPr lang="es-MX" sz="2400" b="1" dirty="0" smtClean="0">
                <a:latin typeface="Lucida Sans" panose="020B0602030504020204" pitchFamily="34" charset="0"/>
                <a:cs typeface="Arial" pitchFamily="34" charset="0"/>
              </a:rPr>
              <a:t>Registro </a:t>
            </a:r>
            <a:r>
              <a:rPr lang="es-MX" sz="2400" b="1" dirty="0">
                <a:latin typeface="Lucida Sans" panose="020B0602030504020204" pitchFamily="34" charset="0"/>
                <a:cs typeface="Arial" pitchFamily="34" charset="0"/>
              </a:rPr>
              <a:t>Público de la Propiedad y del Comercio</a:t>
            </a:r>
            <a:endParaRPr lang="es-ES" sz="2000" b="1" dirty="0">
              <a:latin typeface="Lucida Sans" panose="020B0602030504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88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2 CuadroTexto"/>
          <p:cNvSpPr txBox="1"/>
          <p:nvPr/>
        </p:nvSpPr>
        <p:spPr>
          <a:xfrm>
            <a:off x="1428750" y="0"/>
            <a:ext cx="9334500" cy="655051"/>
          </a:xfrm>
          <a:prstGeom prst="rect">
            <a:avLst/>
          </a:prstGeom>
          <a:solidFill>
            <a:schemeClr val="accent6">
              <a:lumMod val="40000"/>
              <a:lumOff val="6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¿ De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planta maldita a remedio 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milagroso 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  <a:cs typeface="Arial" pitchFamily="34" charset="0"/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240631" y="786615"/>
            <a:ext cx="11710738" cy="5585328"/>
          </a:xfrm>
          <a:solidFill>
            <a:schemeClr val="accent6">
              <a:lumMod val="40000"/>
              <a:lumOff val="60000"/>
              <a:alpha val="22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sz="2300" b="1" dirty="0" smtClean="0">
                <a:latin typeface="Lucida Sans" panose="020B0602030504020204" pitchFamily="34" charset="0"/>
              </a:rPr>
              <a:t>1735- Año en que Carlos Linneo</a:t>
            </a:r>
            <a:r>
              <a:rPr lang="es-MX" sz="2300" dirty="0" smtClean="0">
                <a:latin typeface="Lucida Sans" panose="020B0602030504020204" pitchFamily="34" charset="0"/>
              </a:rPr>
              <a:t> (botánico) clasificó por primera vez la planta.</a:t>
            </a:r>
          </a:p>
          <a:p>
            <a:pPr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sz="2300" b="1" dirty="0" smtClean="0">
                <a:latin typeface="Lucida Sans" panose="020B0602030504020204" pitchFamily="34" charset="0"/>
              </a:rPr>
              <a:t>Sativa e Índica</a:t>
            </a:r>
            <a:r>
              <a:rPr lang="es-MX" sz="2300" dirty="0" smtClean="0">
                <a:latin typeface="Lucida Sans" panose="020B0602030504020204" pitchFamily="34" charset="0"/>
              </a:rPr>
              <a:t> son las dos subespecies más conocidas del cannabis. La </a:t>
            </a:r>
            <a:r>
              <a:rPr lang="es-MX" sz="2300" b="1" dirty="0" smtClean="0">
                <a:latin typeface="Lucida Sans" panose="020B0602030504020204" pitchFamily="34" charset="0"/>
              </a:rPr>
              <a:t>sativa</a:t>
            </a:r>
            <a:r>
              <a:rPr lang="es-MX" sz="2300" dirty="0" smtClean="0">
                <a:latin typeface="Lucida Sans" panose="020B0602030504020204" pitchFamily="34" charset="0"/>
              </a:rPr>
              <a:t> se da en regiones ecuatoriales y tiene un mayor </a:t>
            </a:r>
            <a:r>
              <a:rPr lang="es-MX" sz="2300" b="1" dirty="0" smtClean="0">
                <a:latin typeface="Lucida Sans" panose="020B0602030504020204" pitchFamily="34" charset="0"/>
              </a:rPr>
              <a:t>efecto psicoactivo</a:t>
            </a:r>
            <a:r>
              <a:rPr lang="es-MX" sz="2300" dirty="0" smtClean="0">
                <a:latin typeface="Lucida Sans" panose="020B0602030504020204" pitchFamily="34" charset="0"/>
              </a:rPr>
              <a:t>. La </a:t>
            </a:r>
            <a:r>
              <a:rPr lang="es-MX" sz="2300" b="1" dirty="0" smtClean="0">
                <a:latin typeface="Lucida Sans" panose="020B0602030504020204" pitchFamily="34" charset="0"/>
              </a:rPr>
              <a:t>índica </a:t>
            </a:r>
            <a:r>
              <a:rPr lang="es-MX" sz="2300" dirty="0" smtClean="0">
                <a:latin typeface="Lucida Sans" panose="020B0602030504020204" pitchFamily="34" charset="0"/>
              </a:rPr>
              <a:t>viene del continente asiático y su efecto en el cuerpo es más de </a:t>
            </a:r>
            <a:r>
              <a:rPr lang="es-MX" sz="2300" b="1" dirty="0" smtClean="0">
                <a:latin typeface="Lucida Sans" panose="020B0602030504020204" pitchFamily="34" charset="0"/>
              </a:rPr>
              <a:t>sedación</a:t>
            </a:r>
            <a:r>
              <a:rPr lang="es-MX" sz="2300" dirty="0" smtClean="0">
                <a:latin typeface="Lucida Sans" panose="020B0602030504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sz="2300" b="1" dirty="0" smtClean="0">
                <a:latin typeface="Lucida Sans" panose="020B0602030504020204" pitchFamily="34" charset="0"/>
              </a:rPr>
              <a:t>+ 400 </a:t>
            </a:r>
            <a:r>
              <a:rPr lang="es-MX" sz="2300" dirty="0" smtClean="0">
                <a:latin typeface="Lucida Sans" panose="020B0602030504020204" pitchFamily="34" charset="0"/>
              </a:rPr>
              <a:t>son los compuestos químicos que contiene el cannabis.</a:t>
            </a:r>
          </a:p>
          <a:p>
            <a:pPr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sz="2300" b="1" dirty="0" smtClean="0">
                <a:latin typeface="Lucida Sans" panose="020B0602030504020204" pitchFamily="34" charset="0"/>
              </a:rPr>
              <a:t>2737 </a:t>
            </a:r>
            <a:r>
              <a:rPr lang="es-MX" sz="2300" b="1" dirty="0" err="1" smtClean="0">
                <a:latin typeface="Lucida Sans" panose="020B0602030504020204" pitchFamily="34" charset="0"/>
              </a:rPr>
              <a:t>a.c</a:t>
            </a:r>
            <a:r>
              <a:rPr lang="es-MX" sz="2300" dirty="0" err="1" smtClean="0">
                <a:latin typeface="Lucida Sans" panose="020B0602030504020204" pitchFamily="34" charset="0"/>
              </a:rPr>
              <a:t>.</a:t>
            </a:r>
            <a:r>
              <a:rPr lang="es-MX" sz="2300" dirty="0" smtClean="0">
                <a:latin typeface="Lucida Sans" panose="020B0602030504020204" pitchFamily="34" charset="0"/>
              </a:rPr>
              <a:t> se tiene el primer registro de su uso medicinal, el </a:t>
            </a:r>
            <a:r>
              <a:rPr lang="es-MX" sz="2300" b="1" dirty="0" smtClean="0">
                <a:latin typeface="Lucida Sans" panose="020B0602030504020204" pitchFamily="34" charset="0"/>
              </a:rPr>
              <a:t>emperador de China </a:t>
            </a:r>
            <a:r>
              <a:rPr lang="es-MX" sz="2300" b="1" dirty="0" err="1" smtClean="0">
                <a:latin typeface="Lucida Sans" panose="020B0602030504020204" pitchFamily="34" charset="0"/>
              </a:rPr>
              <a:t>Shen</a:t>
            </a:r>
            <a:r>
              <a:rPr lang="es-MX" sz="2300" b="1" dirty="0" smtClean="0">
                <a:latin typeface="Lucida Sans" panose="020B0602030504020204" pitchFamily="34" charset="0"/>
              </a:rPr>
              <a:t> </a:t>
            </a:r>
            <a:r>
              <a:rPr lang="es-MX" sz="2300" b="1" dirty="0" err="1" smtClean="0">
                <a:latin typeface="Lucida Sans" panose="020B0602030504020204" pitchFamily="34" charset="0"/>
              </a:rPr>
              <a:t>Nung</a:t>
            </a:r>
            <a:r>
              <a:rPr lang="es-MX" sz="2300" b="1" dirty="0" smtClean="0">
                <a:latin typeface="Lucida Sans" panose="020B0602030504020204" pitchFamily="34" charset="0"/>
              </a:rPr>
              <a:t> descubrió un té </a:t>
            </a:r>
            <a:r>
              <a:rPr lang="es-MX" sz="2300" dirty="0" smtClean="0">
                <a:latin typeface="Lucida Sans" panose="020B0602030504020204" pitchFamily="34" charset="0"/>
              </a:rPr>
              <a:t>a base de cannabis.</a:t>
            </a:r>
          </a:p>
          <a:p>
            <a:pPr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sz="2300" b="1" dirty="0" smtClean="0">
                <a:latin typeface="Lucida Sans" panose="020B0602030504020204" pitchFamily="34" charset="0"/>
              </a:rPr>
              <a:t>THC</a:t>
            </a:r>
            <a:r>
              <a:rPr lang="es-MX" sz="2300" dirty="0" smtClean="0">
                <a:latin typeface="Lucida Sans" panose="020B0602030504020204" pitchFamily="34" charset="0"/>
              </a:rPr>
              <a:t> es el responsable de su </a:t>
            </a:r>
            <a:r>
              <a:rPr lang="es-MX" sz="2300" dirty="0" err="1" smtClean="0">
                <a:latin typeface="Lucida Sans" panose="020B0602030504020204" pitchFamily="34" charset="0"/>
              </a:rPr>
              <a:t>psicoactividad</a:t>
            </a:r>
            <a:r>
              <a:rPr lang="es-MX" sz="2300" dirty="0" smtClean="0">
                <a:latin typeface="Lucida Sans" panose="020B0602030504020204" pitchFamily="34" charset="0"/>
              </a:rPr>
              <a:t> y, junto al </a:t>
            </a:r>
            <a:r>
              <a:rPr lang="es-MX" sz="2300" b="1" dirty="0" smtClean="0">
                <a:latin typeface="Lucida Sans" panose="020B0602030504020204" pitchFamily="34" charset="0"/>
              </a:rPr>
              <a:t>CBD, </a:t>
            </a:r>
            <a:r>
              <a:rPr lang="es-MX" sz="2300" dirty="0" smtClean="0">
                <a:latin typeface="Lucida Sans" panose="020B0602030504020204" pitchFamily="34" charset="0"/>
              </a:rPr>
              <a:t>uno de los más importantes. </a:t>
            </a:r>
            <a:endParaRPr lang="es-MX" sz="2400" dirty="0"/>
          </a:p>
        </p:txBody>
      </p:sp>
      <p:sp>
        <p:nvSpPr>
          <p:cNvPr id="9" name="Rectángulo 8"/>
          <p:cNvSpPr/>
          <p:nvPr/>
        </p:nvSpPr>
        <p:spPr>
          <a:xfrm>
            <a:off x="5518378" y="6476775"/>
            <a:ext cx="6673622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none">
            <a:spAutoFit/>
          </a:bodyPr>
          <a:lstStyle/>
          <a:p>
            <a:pPr algn="just"/>
            <a:r>
              <a:rPr lang="es-MX" dirty="0">
                <a:latin typeface="Lucida Sans" panose="020B0602030504020204" pitchFamily="34" charset="0"/>
              </a:rPr>
              <a:t>Díaz C. J. Drogas: camino hacia la legalización. Ariel 201</a:t>
            </a:r>
            <a:r>
              <a:rPr lang="es-MX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7976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8669"/>
              </p:ext>
            </p:extLst>
          </p:nvPr>
        </p:nvGraphicFramePr>
        <p:xfrm>
          <a:off x="0" y="0"/>
          <a:ext cx="12191999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6030">
                  <a:extLst>
                    <a:ext uri="{9D8B030D-6E8A-4147-A177-3AD203B41FA5}">
                      <a16:colId xmlns:a16="http://schemas.microsoft.com/office/drawing/2014/main" xmlns="" val="3785220179"/>
                    </a:ext>
                  </a:extLst>
                </a:gridCol>
                <a:gridCol w="7335969">
                  <a:extLst>
                    <a:ext uri="{9D8B030D-6E8A-4147-A177-3AD203B41FA5}">
                      <a16:colId xmlns:a16="http://schemas.microsoft.com/office/drawing/2014/main" xmlns="" val="3892992940"/>
                    </a:ext>
                  </a:extLst>
                </a:gridCol>
              </a:tblGrid>
              <a:tr h="576199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Lucida Sans" panose="020B0602030504020204" pitchFamily="34" charset="0"/>
                        </a:rPr>
                        <a:t>Mitos</a:t>
                      </a:r>
                      <a:r>
                        <a:rPr lang="es-MX" sz="1600" baseline="0" dirty="0">
                          <a:latin typeface="Lucida Sans" panose="020B0602030504020204" pitchFamily="34" charset="0"/>
                        </a:rPr>
                        <a:t> </a:t>
                      </a:r>
                      <a:r>
                        <a:rPr lang="es-MX" sz="1600" dirty="0">
                          <a:latin typeface="Lucida Sans" panose="020B0602030504020204" pitchFamily="34" charset="0"/>
                        </a:rPr>
                        <a:t>de la mariguana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Lucida Sans" panose="020B0602030504020204" pitchFamily="34" charset="0"/>
                        </a:rPr>
                        <a:t>Verdades de la mariguana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6580760"/>
                  </a:ext>
                </a:extLst>
              </a:tr>
              <a:tr h="1309545">
                <a:tc>
                  <a:txBody>
                    <a:bodyPr/>
                    <a:lstStyle/>
                    <a:p>
                      <a:pPr algn="ctr"/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La legalización es acerca de cómo deshacerse de la " guerra contra las drogas "</a:t>
                      </a:r>
                      <a:endParaRPr lang="es-MX" sz="16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Las leyes recientes se limitarían a la despenalización. Por el contrario, una gran cantidad de intereses comerciales se están involucrando con el tráfico de marihuana  legal.</a:t>
                      </a:r>
                      <a:endParaRPr lang="es-MX" sz="16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3868708"/>
                  </a:ext>
                </a:extLst>
              </a:tr>
              <a:tr h="994538">
                <a:tc>
                  <a:txBody>
                    <a:bodyPr/>
                    <a:lstStyle/>
                    <a:p>
                      <a:pPr algn="ctr"/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Mariguana es no adictiva</a:t>
                      </a:r>
                      <a:endParaRPr lang="es-MX" sz="16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La ciencia ha demostrado que la marihuana es adictivo y dañino para el cerebro humano.</a:t>
                      </a:r>
                      <a:endParaRPr lang="es-MX" sz="16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3540886"/>
                  </a:ext>
                </a:extLst>
              </a:tr>
              <a:tr h="16715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212121"/>
                          </a:solidFill>
                          <a:effectLst/>
                          <a:latin typeface="Lucida Sans" panose="020B0602030504020204" pitchFamily="34" charset="0"/>
                        </a:rPr>
                        <a:t>La marihuana podría ser una adicción psicológica , pero su adicción no produce síntomas físicos .</a:t>
                      </a:r>
                      <a:r>
                        <a:rPr lang="es-ES" sz="1600" dirty="0">
                          <a:effectLst/>
                          <a:latin typeface="Lucida Sans" panose="020B0602030504020204" pitchFamily="34" charset="0"/>
                        </a:rPr>
                        <a:t> </a:t>
                      </a:r>
                      <a:r>
                        <a:rPr lang="es-ES" sz="1600" dirty="0">
                          <a:effectLst/>
                          <a:latin typeface="Lucida Sans" panose="020B0602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212121"/>
                          </a:solidFill>
                          <a:effectLst/>
                          <a:latin typeface="Lucida Sans" panose="020B0602030504020204" pitchFamily="34" charset="0"/>
                        </a:rPr>
                        <a:t>Los consumidores</a:t>
                      </a:r>
                      <a:r>
                        <a:rPr lang="es-ES" sz="1600" baseline="0" dirty="0">
                          <a:solidFill>
                            <a:srgbClr val="212121"/>
                          </a:solidFill>
                          <a:effectLst/>
                          <a:latin typeface="Lucida Sans" panose="020B0602030504020204" pitchFamily="34" charset="0"/>
                        </a:rPr>
                        <a:t> </a:t>
                      </a:r>
                      <a:r>
                        <a:rPr lang="es-ES" sz="1600" dirty="0">
                          <a:solidFill>
                            <a:srgbClr val="212121"/>
                          </a:solidFill>
                          <a:effectLst/>
                          <a:latin typeface="Lucida Sans" panose="020B0602030504020204" pitchFamily="34" charset="0"/>
                        </a:rPr>
                        <a:t>de marihuana </a:t>
                      </a:r>
                      <a:r>
                        <a:rPr lang="es-ES" sz="1600" baseline="0" dirty="0">
                          <a:solidFill>
                            <a:srgbClr val="212121"/>
                          </a:solidFill>
                          <a:effectLst/>
                          <a:latin typeface="Lucida Sans" panose="020B0602030504020204" pitchFamily="34" charset="0"/>
                        </a:rPr>
                        <a:t> de forma</a:t>
                      </a:r>
                      <a:r>
                        <a:rPr lang="es-ES" sz="1600" dirty="0">
                          <a:solidFill>
                            <a:srgbClr val="212121"/>
                          </a:solidFill>
                          <a:effectLst/>
                          <a:latin typeface="Lucida Sans" panose="020B0602030504020204" pitchFamily="34" charset="0"/>
                        </a:rPr>
                        <a:t> crónicas que tratan de detener "en seco " van  experimentar una serie de síntomas de abstinencia como irritabilidad, inquietud, ansiedad , depresión , insomnio y / o antojos .  Esto indica que la marihuana puede ser adictivo . </a:t>
                      </a:r>
                      <a:endParaRPr lang="es-ES" sz="1600" dirty="0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03975953"/>
                  </a:ext>
                </a:extLst>
              </a:tr>
              <a:tr h="885434">
                <a:tc>
                  <a:txBody>
                    <a:bodyPr/>
                    <a:lstStyle/>
                    <a:p>
                      <a:pPr algn="ctr"/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Un montón de gente inteligente , exitosa han fumado marihuana </a:t>
                      </a:r>
                      <a:endParaRPr lang="es-MX" sz="16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El hecho de que algunas personas inteligentes han hecho algunas cosas tontas , esto no significa que todo el mundo se sale con la suya. </a:t>
                      </a:r>
                      <a:endParaRPr lang="es-MX" sz="16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5341147"/>
                  </a:ext>
                </a:extLst>
              </a:tr>
              <a:tr h="14207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Lucida Sans" panose="020B0602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Lucida Sans" panose="020B0602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Nadie es tratado  por</a:t>
                      </a:r>
                      <a:r>
                        <a:rPr lang="es-ES" sz="1600" baseline="0" dirty="0">
                          <a:effectLst/>
                          <a:latin typeface="Lucida Sans" panose="020B0602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600" dirty="0">
                          <a:effectLst/>
                          <a:latin typeface="Lucida Sans" panose="020B0602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adicción a la marihuana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Cada vez más jóvenes están en tratamiento por</a:t>
                      </a:r>
                      <a:r>
                        <a:rPr lang="es-ES" sz="1600" kern="1200" baseline="0" dirty="0">
                          <a:solidFill>
                            <a:schemeClr val="dk1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el abuso de la marihuana o la dependencia</a:t>
                      </a:r>
                      <a:r>
                        <a:rPr lang="es-ES" sz="1600" kern="1200" baseline="0" dirty="0">
                          <a:solidFill>
                            <a:schemeClr val="dk1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 por</a:t>
                      </a:r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 el uso de alcohol y</a:t>
                      </a:r>
                      <a:r>
                        <a:rPr lang="es-ES" sz="1600" kern="1200" baseline="0" dirty="0">
                          <a:solidFill>
                            <a:schemeClr val="dk1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 medicamentos.</a:t>
                      </a:r>
                      <a:endParaRPr lang="es-MX" sz="16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99861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61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33348" y="1114859"/>
            <a:ext cx="12058651" cy="5109091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Agenda</a:t>
            </a:r>
          </a:p>
          <a:p>
            <a:endParaRPr lang="es-E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  <a:cs typeface="Arial" pitchFamily="34" charset="0"/>
            </a:endParaRPr>
          </a:p>
          <a:p>
            <a:pPr marL="571500" indent="-571500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C</a:t>
            </a: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ontexto internacional (América)</a:t>
            </a:r>
          </a:p>
          <a:p>
            <a:pPr marL="571500" indent="-571500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D</a:t>
            </a: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ebate nacional (uso medicinal-farmacéutico)</a:t>
            </a:r>
          </a:p>
          <a:p>
            <a:pPr marL="571500" indent="-571500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Propuestas y su viabilidad</a:t>
            </a:r>
          </a:p>
          <a:p>
            <a:pPr marL="571500" indent="-571500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P</a:t>
            </a: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cs typeface="Arial" pitchFamily="34" charset="0"/>
              </a:rPr>
              <a:t>erspectivas que se derivan</a:t>
            </a:r>
            <a:endParaRPr lang="es-E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  <a:cs typeface="Arial" pitchFamily="34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33350" y="209417"/>
            <a:ext cx="6572250" cy="830997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 smtClean="0">
                <a:latin typeface="Lucida Sans" panose="020B0602030504020204" pitchFamily="34" charset="0"/>
                <a:cs typeface="Arial" pitchFamily="34" charset="0"/>
              </a:rPr>
              <a:t>Simposio Cannabis: Escenarios y  retos multidisciplinarios </a:t>
            </a:r>
          </a:p>
          <a:p>
            <a:pPr algn="ctr">
              <a:lnSpc>
                <a:spcPct val="150000"/>
              </a:lnSpc>
            </a:pPr>
            <a:r>
              <a:rPr lang="es-ES" sz="1600" b="1" dirty="0" smtClean="0">
                <a:latin typeface="Lucida Sans" panose="020B0602030504020204" pitchFamily="34" charset="0"/>
                <a:cs typeface="Arial" pitchFamily="34" charset="0"/>
              </a:rPr>
              <a:t>para su uso terapéutico.</a:t>
            </a:r>
            <a:endParaRPr lang="es-ES" sz="1600" b="1" dirty="0">
              <a:latin typeface="Lucida Sans" panose="020B0602030504020204" pitchFamily="34" charset="0"/>
              <a:cs typeface="Arial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1" y="-1"/>
            <a:ext cx="5353050" cy="31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5427423"/>
              </p:ext>
            </p:extLst>
          </p:nvPr>
        </p:nvGraphicFramePr>
        <p:xfrm>
          <a:off x="0" y="1"/>
          <a:ext cx="1219200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6030">
                  <a:extLst>
                    <a:ext uri="{9D8B030D-6E8A-4147-A177-3AD203B41FA5}">
                      <a16:colId xmlns:a16="http://schemas.microsoft.com/office/drawing/2014/main" xmlns="" val="3785220179"/>
                    </a:ext>
                  </a:extLst>
                </a:gridCol>
                <a:gridCol w="7335970">
                  <a:extLst>
                    <a:ext uri="{9D8B030D-6E8A-4147-A177-3AD203B41FA5}">
                      <a16:colId xmlns:a16="http://schemas.microsoft.com/office/drawing/2014/main" xmlns="" val="3892992940"/>
                    </a:ext>
                  </a:extLst>
                </a:gridCol>
              </a:tblGrid>
              <a:tr h="646805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Lucida Sans" panose="020B0602030504020204" pitchFamily="34" charset="0"/>
                        </a:rPr>
                        <a:t>Mitos</a:t>
                      </a:r>
                      <a:r>
                        <a:rPr lang="es-MX" sz="1600" baseline="0" dirty="0">
                          <a:latin typeface="Lucida Sans" panose="020B0602030504020204" pitchFamily="34" charset="0"/>
                        </a:rPr>
                        <a:t> </a:t>
                      </a:r>
                      <a:r>
                        <a:rPr lang="es-MX" sz="1600" dirty="0">
                          <a:latin typeface="Lucida Sans" panose="020B0602030504020204" pitchFamily="34" charset="0"/>
                        </a:rPr>
                        <a:t>de la mariguana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Lucida Sans" panose="020B0602030504020204" pitchFamily="34" charset="0"/>
                        </a:rPr>
                        <a:t>Verdades de la mariguana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6580760"/>
                  </a:ext>
                </a:extLst>
              </a:tr>
              <a:tr h="1693707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Lucida Sans" panose="020B0602030504020204" pitchFamily="34" charset="0"/>
                        </a:rPr>
                        <a:t>La marihuana es la medicina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Lucida Sans" panose="020B0602030504020204" pitchFamily="34" charset="0"/>
                        </a:rPr>
                        <a:t>La marihuana puede contener componentes médicos </a:t>
                      </a:r>
                      <a:r>
                        <a:rPr lang="es-MX" sz="1600" baseline="0" dirty="0">
                          <a:latin typeface="Lucida Sans" panose="020B0602030504020204" pitchFamily="34" charset="0"/>
                        </a:rPr>
                        <a:t> como el opio.  Pero no fumamos opio para obtener los efectos de la morfina , del mismo modo que no necesitamos fumar marihuana para obtener su beneficio médico potencial.</a:t>
                      </a:r>
                      <a:endParaRPr lang="es-MX" sz="16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3868708"/>
                  </a:ext>
                </a:extLst>
              </a:tr>
              <a:tr h="1116408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Lucida Sans" panose="020B0602030504020204" pitchFamily="34" charset="0"/>
                        </a:rPr>
                        <a:t>Fumar o vaporización es la única manera de obtener los beneficios médicos de la marihuana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Lucida Sans" panose="020B0602030504020204" pitchFamily="34" charset="0"/>
                        </a:rPr>
                        <a:t>Existen en el mercado otras formas de administración como el  </a:t>
                      </a:r>
                      <a:r>
                        <a:rPr lang="es-MX" sz="1600" dirty="0" err="1">
                          <a:latin typeface="Lucida Sans" panose="020B0602030504020204" pitchFamily="34" charset="0"/>
                        </a:rPr>
                        <a:t>Marinol</a:t>
                      </a:r>
                      <a:r>
                        <a:rPr lang="es-MX" sz="1600" dirty="0">
                          <a:latin typeface="Lucida Sans" panose="020B0602030504020204" pitchFamily="34" charset="0"/>
                        </a:rPr>
                        <a:t>, </a:t>
                      </a:r>
                      <a:r>
                        <a:rPr lang="es-MX" sz="1600" dirty="0" err="1">
                          <a:latin typeface="Lucida Sans" panose="020B0602030504020204" pitchFamily="34" charset="0"/>
                        </a:rPr>
                        <a:t>Sativex</a:t>
                      </a:r>
                      <a:r>
                        <a:rPr lang="es-MX" sz="1600" dirty="0">
                          <a:latin typeface="Lucida Sans" panose="020B0602030504020204" pitchFamily="34" charset="0"/>
                        </a:rPr>
                        <a:t>,  </a:t>
                      </a:r>
                      <a:r>
                        <a:rPr lang="es-MX" sz="1600" dirty="0" err="1">
                          <a:latin typeface="Lucida Sans" panose="020B0602030504020204" pitchFamily="34" charset="0"/>
                        </a:rPr>
                        <a:t>Epidiolex</a:t>
                      </a:r>
                      <a:r>
                        <a:rPr lang="es-MX" sz="1600" dirty="0">
                          <a:latin typeface="Lucida Sans" panose="020B0602030504020204" pitchFamily="34" charset="0"/>
                        </a:rPr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3540886"/>
                  </a:ext>
                </a:extLst>
              </a:tr>
              <a:tr h="1016224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Lucida Sans" panose="020B0602030504020204" pitchFamily="34" charset="0"/>
                        </a:rPr>
                        <a:t>La legalización eliminaría el mercado negro y detener el enriquecimiento de las bandas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Lucida Sans" panose="020B0602030504020204" pitchFamily="34" charset="0"/>
                          <a:ea typeface="+mn-ea"/>
                          <a:cs typeface="+mn-cs"/>
                        </a:rPr>
                        <a:t>Las empresas criminales no reciben, la mayoría de sus fondos de la marihuana . </a:t>
                      </a:r>
                      <a:endParaRPr lang="es-MX" sz="16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5341147"/>
                  </a:ext>
                </a:extLst>
              </a:tr>
              <a:tr h="10782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Lucida Sans" panose="020B0602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marihuana no puede matar o hacer daño </a:t>
                      </a:r>
                      <a:endParaRPr lang="es-ES" sz="1600" dirty="0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Lucida Sans" panose="020B0602030504020204" pitchFamily="34" charset="0"/>
                        </a:rPr>
                        <a:t>El vínculo entre el suicidio y la marihuana es fuerte , al igual que los accidentes de tráfico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99861556"/>
                  </a:ext>
                </a:extLst>
              </a:tr>
              <a:tr h="1306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Lucida Sans" panose="020B06020305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marihuana simplemente te hace más feliz en el largo plazo </a:t>
                      </a:r>
                      <a:endParaRPr lang="es-ES" sz="1600" dirty="0">
                        <a:effectLst/>
                        <a:latin typeface="Lucida Sans" panose="020B06020305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Lucida Sans" panose="020B0602030504020204" pitchFamily="34" charset="0"/>
                        </a:rPr>
                        <a:t>El uso regular de la marihuana se asoció con una menor satisfacción con las relaciones íntimas , trabajo, familia , amigos, actividades de ocio y la vida en general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1156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4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20316" y="300301"/>
            <a:ext cx="11951368" cy="6164581"/>
          </a:xfrm>
          <a:solidFill>
            <a:schemeClr val="bg1">
              <a:alpha val="32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b="1" dirty="0">
                <a:latin typeface="Lucida Sans" panose="020B0602030504020204" pitchFamily="34" charset="0"/>
              </a:rPr>
              <a:t>En 2003, Holanda </a:t>
            </a:r>
            <a:r>
              <a:rPr lang="es-MX" dirty="0">
                <a:latin typeface="Lucida Sans" panose="020B0602030504020204" pitchFamily="34" charset="0"/>
              </a:rPr>
              <a:t>se convirtió en el primer país del mundo en vender medicamentos hechos a base de marihuana para pacientes con cáncer, sida y esclerosis múltiple.</a:t>
            </a:r>
          </a:p>
          <a:p>
            <a:pPr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endParaRPr lang="es-MX" dirty="0">
              <a:latin typeface="Lucida Sans" panose="020B0602030504020204" pitchFamily="34" charset="0"/>
            </a:endParaRPr>
          </a:p>
          <a:p>
            <a:pPr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dirty="0">
                <a:latin typeface="Lucida Sans" panose="020B0602030504020204" pitchFamily="34" charset="0"/>
              </a:rPr>
              <a:t>Esta semana se conoció que </a:t>
            </a:r>
            <a:r>
              <a:rPr lang="es-MX" b="1" dirty="0">
                <a:latin typeface="Lucida Sans" panose="020B0602030504020204" pitchFamily="34" charset="0"/>
              </a:rPr>
              <a:t>en Barcelona </a:t>
            </a:r>
            <a:r>
              <a:rPr lang="es-MX" dirty="0">
                <a:latin typeface="Lucida Sans" panose="020B0602030504020204" pitchFamily="34" charset="0"/>
              </a:rPr>
              <a:t>también se podrá comprar en las droguerías un medicamento en polvo llamado </a:t>
            </a:r>
            <a:r>
              <a:rPr lang="es-MX" b="1" dirty="0" err="1">
                <a:latin typeface="Lucida Sans" panose="020B0602030504020204" pitchFamily="34" charset="0"/>
              </a:rPr>
              <a:t>Sativex</a:t>
            </a:r>
            <a:r>
              <a:rPr lang="es-MX" b="1" dirty="0">
                <a:latin typeface="Lucida Sans" panose="020B0602030504020204" pitchFamily="34" charset="0"/>
              </a:rPr>
              <a:t>. </a:t>
            </a:r>
            <a:r>
              <a:rPr lang="es-MX" dirty="0">
                <a:latin typeface="Lucida Sans" panose="020B0602030504020204" pitchFamily="34" charset="0"/>
              </a:rPr>
              <a:t>Pero al igual que en </a:t>
            </a:r>
            <a:r>
              <a:rPr lang="es-MX" b="1" dirty="0">
                <a:latin typeface="Lucida Sans" panose="020B0602030504020204" pitchFamily="34" charset="0"/>
              </a:rPr>
              <a:t>Holanda y</a:t>
            </a:r>
            <a:r>
              <a:rPr lang="es-MX" dirty="0">
                <a:latin typeface="Lucida Sans" panose="020B0602030504020204" pitchFamily="34" charset="0"/>
              </a:rPr>
              <a:t> </a:t>
            </a:r>
            <a:r>
              <a:rPr lang="es-MX" b="1" dirty="0">
                <a:latin typeface="Lucida Sans" panose="020B0602030504020204" pitchFamily="34" charset="0"/>
              </a:rPr>
              <a:t>Canadá</a:t>
            </a:r>
            <a:r>
              <a:rPr lang="es-MX" dirty="0">
                <a:latin typeface="Lucida Sans" panose="020B0602030504020204" pitchFamily="34" charset="0"/>
              </a:rPr>
              <a:t>, sólo podrán adquirirlo los enfermos crónicos de cáncer y esclerosis múltiple que no respondan a ningún tratamiento.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518378" y="6476775"/>
            <a:ext cx="6673622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none">
            <a:spAutoFit/>
          </a:bodyPr>
          <a:lstStyle/>
          <a:p>
            <a:pPr algn="just"/>
            <a:r>
              <a:rPr lang="es-MX" dirty="0">
                <a:latin typeface="Lucida Sans" panose="020B0602030504020204" pitchFamily="34" charset="0"/>
              </a:rPr>
              <a:t>Díaz C. J. Drogas: camino hacia la legalización. Ariel 201</a:t>
            </a:r>
            <a:r>
              <a:rPr lang="es-MX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3777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48394" y="6488668"/>
            <a:ext cx="4743606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s-MX" dirty="0">
                <a:latin typeface="Lucida Sans" panose="020B0602030504020204" pitchFamily="34" charset="0"/>
              </a:rPr>
              <a:t>http://www.privateerholdings.com/tilray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pt-BR" dirty="0"/>
              <a:t>¿De planta maldita a </a:t>
            </a:r>
            <a:r>
              <a:rPr lang="pt-BR" dirty="0" err="1"/>
              <a:t>remedio</a:t>
            </a:r>
            <a:r>
              <a:rPr lang="pt-BR" dirty="0"/>
              <a:t> milagroso?</a:t>
            </a:r>
            <a:endParaRPr lang="es-MX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2 CuadroTexto"/>
          <p:cNvSpPr txBox="1"/>
          <p:nvPr/>
        </p:nvSpPr>
        <p:spPr>
          <a:xfrm>
            <a:off x="0" y="0"/>
            <a:ext cx="4914900" cy="735522"/>
          </a:xfrm>
          <a:prstGeom prst="rect">
            <a:avLst/>
          </a:prstGeom>
          <a:solidFill>
            <a:schemeClr val="accent6">
              <a:lumMod val="40000"/>
              <a:lumOff val="6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>
                <a:latin typeface="Lucida Sans" panose="020B0602030504020204" pitchFamily="34" charset="0"/>
                <a:cs typeface="Arial" pitchFamily="34" charset="0"/>
              </a:rPr>
              <a:t>Un negocio millonario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76463" y="1068665"/>
            <a:ext cx="11839073" cy="5187756"/>
          </a:xfrm>
          <a:solidFill>
            <a:schemeClr val="accent6">
              <a:lumMod val="40000"/>
              <a:lumOff val="60000"/>
              <a:alpha val="38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sz="2400" dirty="0">
                <a:latin typeface="Lucida Sans" panose="020B0602030504020204" pitchFamily="34" charset="0"/>
              </a:rPr>
              <a:t>El aceite de marihuana suministrado a Charlotte </a:t>
            </a:r>
            <a:r>
              <a:rPr lang="es-MX" sz="2400" dirty="0" err="1">
                <a:latin typeface="Lucida Sans" panose="020B0602030504020204" pitchFamily="34" charset="0"/>
              </a:rPr>
              <a:t>Figi</a:t>
            </a:r>
            <a:r>
              <a:rPr lang="es-MX" sz="2400" dirty="0">
                <a:latin typeface="Lucida Sans" panose="020B0602030504020204" pitchFamily="34" charset="0"/>
              </a:rPr>
              <a:t> para el control de las convulsiones, hace parte de una industria que movió en el 2013 (1,53 billones de dólares en Estados Unidos) según </a:t>
            </a:r>
            <a:r>
              <a:rPr lang="es-MX" sz="2400" dirty="0" err="1">
                <a:latin typeface="Lucida Sans" panose="020B0602030504020204" pitchFamily="34" charset="0"/>
              </a:rPr>
              <a:t>ArcView</a:t>
            </a:r>
            <a:r>
              <a:rPr lang="es-MX" sz="2400" dirty="0">
                <a:latin typeface="Lucida Sans" panose="020B0602030504020204" pitchFamily="34" charset="0"/>
              </a:rPr>
              <a:t>, una firma consultora especializada en el análisis del mercado del cannabis, con sede en California</a:t>
            </a:r>
            <a:r>
              <a:rPr lang="es-MX" sz="2400" dirty="0" smtClean="0">
                <a:latin typeface="Lucida Sans" panose="020B0602030504020204" pitchFamily="34" charset="0"/>
              </a:rPr>
              <a:t>.</a:t>
            </a:r>
          </a:p>
          <a:p>
            <a:pPr algn="just">
              <a:lnSpc>
                <a:spcPct val="100000"/>
              </a:lnSpc>
              <a:buFont typeface="SweetLeaf" panose="00000400000000000000" pitchFamily="2" charset="0"/>
              <a:buChar char="*"/>
            </a:pPr>
            <a:endParaRPr lang="es-MX" sz="2400" dirty="0">
              <a:latin typeface="Lucida Sans" panose="020B0602030504020204" pitchFamily="34" charset="0"/>
            </a:endParaRPr>
          </a:p>
          <a:p>
            <a:pPr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sz="2400" dirty="0">
                <a:latin typeface="Lucida Sans" panose="020B0602030504020204" pitchFamily="34" charset="0"/>
              </a:rPr>
              <a:t>La firma estima que en el 2014 la cifra aumentó a 2,57 billones de dólares y que el panorama de crecimiento es positivo, pues para el 2019 esta industria movería 10,2 billones de dólares anuales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489524" y="6488668"/>
            <a:ext cx="6702476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none">
            <a:spAutoFit/>
          </a:bodyPr>
          <a:lstStyle/>
          <a:p>
            <a:pPr algn="just"/>
            <a:r>
              <a:rPr lang="es-MX" dirty="0">
                <a:latin typeface="Lucida Sans" panose="020B0602030504020204" pitchFamily="34" charset="0"/>
              </a:rPr>
              <a:t>Díaz C. J. Drogas: camino hacia la legalización. Ariel 2016</a:t>
            </a:r>
          </a:p>
        </p:txBody>
      </p:sp>
    </p:spTree>
    <p:extLst>
      <p:ext uri="{BB962C8B-B14F-4D97-AF65-F5344CB8AC3E}">
        <p14:creationId xmlns:p14="http://schemas.microsoft.com/office/powerpoint/2010/main" val="260618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489524" y="6471321"/>
            <a:ext cx="6702476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none">
            <a:spAutoFit/>
          </a:bodyPr>
          <a:lstStyle/>
          <a:p>
            <a:pPr algn="just"/>
            <a:r>
              <a:rPr lang="es-MX" dirty="0">
                <a:latin typeface="Lucida Sans" panose="020B0602030504020204" pitchFamily="34" charset="0"/>
              </a:rPr>
              <a:t>Díaz C. J. Drogas: camino hacia la legalización. Ariel 2016</a:t>
            </a:r>
          </a:p>
        </p:txBody>
      </p:sp>
      <p:sp>
        <p:nvSpPr>
          <p:cNvPr id="7" name="2 CuadroTexto"/>
          <p:cNvSpPr txBox="1"/>
          <p:nvPr/>
        </p:nvSpPr>
        <p:spPr>
          <a:xfrm>
            <a:off x="0" y="0"/>
            <a:ext cx="4914900" cy="735522"/>
          </a:xfrm>
          <a:prstGeom prst="rect">
            <a:avLst/>
          </a:prstGeom>
          <a:solidFill>
            <a:schemeClr val="accent6">
              <a:lumMod val="40000"/>
              <a:lumOff val="6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>
                <a:latin typeface="Lucida Sans" panose="020B0602030504020204" pitchFamily="34" charset="0"/>
                <a:cs typeface="Arial" pitchFamily="34" charset="0"/>
              </a:rPr>
              <a:t>Un negocio millonario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240632" y="982507"/>
            <a:ext cx="11710736" cy="5225787"/>
          </a:xfrm>
          <a:solidFill>
            <a:schemeClr val="bg1">
              <a:alpha val="47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sz="2400" dirty="0">
                <a:latin typeface="Lucida Sans" panose="020B0602030504020204" pitchFamily="34" charset="0"/>
              </a:rPr>
              <a:t>De esta forma, laboratorios como </a:t>
            </a:r>
            <a:r>
              <a:rPr lang="es-MX" sz="2400" b="1" dirty="0">
                <a:latin typeface="Lucida Sans" panose="020B0602030504020204" pitchFamily="34" charset="0"/>
              </a:rPr>
              <a:t>GW </a:t>
            </a:r>
            <a:r>
              <a:rPr lang="es-MX" sz="2400" b="1" dirty="0" err="1">
                <a:latin typeface="Lucida Sans" panose="020B0602030504020204" pitchFamily="34" charset="0"/>
              </a:rPr>
              <a:t>Pharmaceutical</a:t>
            </a:r>
            <a:r>
              <a:rPr lang="es-MX" sz="2400" b="1" dirty="0">
                <a:latin typeface="Lucida Sans" panose="020B0602030504020204" pitchFamily="34" charset="0"/>
              </a:rPr>
              <a:t>, </a:t>
            </a:r>
            <a:r>
              <a:rPr lang="es-MX" sz="2400" dirty="0">
                <a:latin typeface="Lucida Sans" panose="020B0602030504020204" pitchFamily="34" charset="0"/>
              </a:rPr>
              <a:t>que a su vez está asociado con laboratorios como </a:t>
            </a:r>
            <a:r>
              <a:rPr lang="es-MX" sz="2400" b="1" dirty="0" err="1">
                <a:latin typeface="Lucida Sans" panose="020B0602030504020204" pitchFamily="34" charset="0"/>
              </a:rPr>
              <a:t>Novartis</a:t>
            </a:r>
            <a:r>
              <a:rPr lang="es-MX" sz="2400" b="1" dirty="0">
                <a:latin typeface="Lucida Sans" panose="020B0602030504020204" pitchFamily="34" charset="0"/>
              </a:rPr>
              <a:t>, </a:t>
            </a:r>
            <a:r>
              <a:rPr lang="es-MX" sz="2400" b="1" dirty="0" err="1">
                <a:latin typeface="Lucida Sans" panose="020B0602030504020204" pitchFamily="34" charset="0"/>
              </a:rPr>
              <a:t>Otsuka</a:t>
            </a:r>
            <a:r>
              <a:rPr lang="es-MX" sz="2400" b="1" dirty="0">
                <a:latin typeface="Lucida Sans" panose="020B0602030504020204" pitchFamily="34" charset="0"/>
              </a:rPr>
              <a:t>, </a:t>
            </a:r>
            <a:r>
              <a:rPr lang="es-MX" sz="2400" b="1" dirty="0" err="1">
                <a:latin typeface="Lucida Sans" panose="020B0602030504020204" pitchFamily="34" charset="0"/>
              </a:rPr>
              <a:t>Almirall</a:t>
            </a:r>
            <a:r>
              <a:rPr lang="es-MX" sz="2400" dirty="0">
                <a:latin typeface="Lucida Sans" panose="020B0602030504020204" pitchFamily="34" charset="0"/>
              </a:rPr>
              <a:t>, </a:t>
            </a:r>
            <a:r>
              <a:rPr lang="es-MX" sz="2400" b="1" dirty="0">
                <a:latin typeface="Lucida Sans" panose="020B0602030504020204" pitchFamily="34" charset="0"/>
              </a:rPr>
              <a:t>Bayer, </a:t>
            </a:r>
            <a:r>
              <a:rPr lang="es-MX" sz="2400" b="1" dirty="0" err="1">
                <a:latin typeface="Lucida Sans" panose="020B0602030504020204" pitchFamily="34" charset="0"/>
              </a:rPr>
              <a:t>Ipsen</a:t>
            </a:r>
            <a:r>
              <a:rPr lang="es-MX" sz="2400" b="1" dirty="0">
                <a:latin typeface="Lucida Sans" panose="020B0602030504020204" pitchFamily="34" charset="0"/>
              </a:rPr>
              <a:t> y </a:t>
            </a:r>
            <a:r>
              <a:rPr lang="es-MX" sz="2400" b="1" dirty="0" err="1">
                <a:latin typeface="Lucida Sans" panose="020B0602030504020204" pitchFamily="34" charset="0"/>
              </a:rPr>
              <a:t>Neopharma</a:t>
            </a:r>
            <a:r>
              <a:rPr lang="es-MX" sz="2400" dirty="0">
                <a:latin typeface="Lucida Sans" panose="020B0602030504020204" pitchFamily="34" charset="0"/>
              </a:rPr>
              <a:t>, han sintetizado o extraído los componentes de la planta para la elaboración de drogas que alivian los síntomas de enfermedades crónicas y que causan dolores agudos a los pacientes, como lo son el </a:t>
            </a:r>
            <a:r>
              <a:rPr lang="es-MX" sz="2400" b="1" dirty="0" err="1">
                <a:latin typeface="Lucida Sans" panose="020B0602030504020204" pitchFamily="34" charset="0"/>
              </a:rPr>
              <a:t>Epidiolex</a:t>
            </a:r>
            <a:r>
              <a:rPr lang="es-MX" sz="2400" b="1" dirty="0">
                <a:latin typeface="Lucida Sans" panose="020B0602030504020204" pitchFamily="34" charset="0"/>
              </a:rPr>
              <a:t> y el </a:t>
            </a:r>
            <a:r>
              <a:rPr lang="es-MX" sz="2400" b="1" dirty="0" err="1">
                <a:latin typeface="Lucida Sans" panose="020B0602030504020204" pitchFamily="34" charset="0"/>
              </a:rPr>
              <a:t>Sativex</a:t>
            </a:r>
            <a:r>
              <a:rPr lang="es-MX" sz="2400" dirty="0">
                <a:latin typeface="Lucida Sans" panose="020B0602030504020204" pitchFamily="34" charset="0"/>
              </a:rPr>
              <a:t>. Este último es un preparado farmacéutico que contiene THC y CBD</a:t>
            </a:r>
            <a:r>
              <a:rPr lang="es-MX" sz="2400" dirty="0" smtClean="0">
                <a:latin typeface="Lucida Sans" panose="020B0602030504020204" pitchFamily="34" charset="0"/>
              </a:rPr>
              <a:t>.</a:t>
            </a:r>
          </a:p>
          <a:p>
            <a:pPr algn="just">
              <a:lnSpc>
                <a:spcPct val="100000"/>
              </a:lnSpc>
              <a:buFont typeface="SweetLeaf" panose="00000400000000000000" pitchFamily="2" charset="0"/>
              <a:buChar char="*"/>
            </a:pPr>
            <a:endParaRPr lang="es-MX" sz="2400" dirty="0">
              <a:latin typeface="Lucida Sans" panose="020B0602030504020204" pitchFamily="34" charset="0"/>
            </a:endParaRPr>
          </a:p>
          <a:p>
            <a:pPr algn="just">
              <a:lnSpc>
                <a:spcPct val="160000"/>
              </a:lnSpc>
              <a:buFont typeface="SweetLeaf" panose="00000400000000000000" pitchFamily="2" charset="0"/>
              <a:buChar char="*"/>
            </a:pPr>
            <a:r>
              <a:rPr lang="es-MX" sz="2400" dirty="0">
                <a:latin typeface="Lucida Sans" panose="020B0602030504020204" pitchFamily="34" charset="0"/>
              </a:rPr>
              <a:t>Según la OMS ya es aprobado por 24 países del mundo (en México a través de </a:t>
            </a:r>
            <a:r>
              <a:rPr lang="es-MX" sz="2400" dirty="0" err="1">
                <a:latin typeface="Lucida Sans" panose="020B0602030504020204" pitchFamily="34" charset="0"/>
              </a:rPr>
              <a:t>Almirall</a:t>
            </a:r>
            <a:r>
              <a:rPr lang="es-MX" sz="2400" dirty="0" smtClean="0">
                <a:latin typeface="Lucida Sans" panose="020B0602030504020204" pitchFamily="34" charset="0"/>
              </a:rPr>
              <a:t>)</a:t>
            </a:r>
            <a:endParaRPr lang="es-MX" sz="2400" dirty="0">
              <a:latin typeface="Lucida Sans" panose="020B0602030504020204" pitchFamily="34" charset="0"/>
            </a:endParaRPr>
          </a:p>
          <a:p>
            <a:pPr algn="just"/>
            <a:endParaRPr lang="es-MX" sz="1800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0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2 CuadroTexto"/>
          <p:cNvSpPr txBox="1"/>
          <p:nvPr/>
        </p:nvSpPr>
        <p:spPr>
          <a:xfrm>
            <a:off x="0" y="0"/>
            <a:ext cx="4914900" cy="735522"/>
          </a:xfrm>
          <a:prstGeom prst="rect">
            <a:avLst/>
          </a:prstGeom>
          <a:solidFill>
            <a:schemeClr val="accent6">
              <a:lumMod val="40000"/>
              <a:lumOff val="6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>
                <a:latin typeface="Lucida Sans" panose="020B0602030504020204" pitchFamily="34" charset="0"/>
                <a:cs typeface="Arial" pitchFamily="34" charset="0"/>
              </a:rPr>
              <a:t>Un negocio millonario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200526" y="1253331"/>
            <a:ext cx="11790948" cy="4351338"/>
          </a:xfrm>
          <a:solidFill>
            <a:schemeClr val="bg1">
              <a:alpha val="46000"/>
            </a:schemeClr>
          </a:solidFill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b="1" dirty="0">
                <a:latin typeface="Lucida Sans" panose="020B0602030504020204" pitchFamily="34" charset="0"/>
              </a:rPr>
              <a:t>GW </a:t>
            </a:r>
            <a:r>
              <a:rPr lang="es-MX" b="1" dirty="0" err="1">
                <a:latin typeface="Lucida Sans" panose="020B0602030504020204" pitchFamily="34" charset="0"/>
              </a:rPr>
              <a:t>Pharmaceutical</a:t>
            </a:r>
            <a:r>
              <a:rPr lang="es-MX" b="1" dirty="0">
                <a:latin typeface="Lucida Sans" panose="020B0602030504020204" pitchFamily="34" charset="0"/>
              </a:rPr>
              <a:t> </a:t>
            </a:r>
            <a:r>
              <a:rPr lang="es-MX" dirty="0">
                <a:latin typeface="Lucida Sans" panose="020B0602030504020204" pitchFamily="34" charset="0"/>
              </a:rPr>
              <a:t>fue fundado en 1998 tiene su matriz en el Reino Unido y su línea principal de negocio es justamente comerciar la </a:t>
            </a:r>
            <a:r>
              <a:rPr lang="es-MX" i="1" dirty="0">
                <a:latin typeface="Lucida Sans" panose="020B0602030504020204" pitchFamily="34" charset="0"/>
              </a:rPr>
              <a:t>Cannabis </a:t>
            </a:r>
            <a:r>
              <a:rPr lang="es-MX" dirty="0">
                <a:latin typeface="Lucida Sans" panose="020B0602030504020204" pitchFamily="34" charset="0"/>
              </a:rPr>
              <a:t>(</a:t>
            </a:r>
            <a:r>
              <a:rPr lang="es-MX" dirty="0" err="1">
                <a:latin typeface="Lucida Sans" panose="020B0602030504020204" pitchFamily="34" charset="0"/>
              </a:rPr>
              <a:t>Sativex</a:t>
            </a:r>
            <a:r>
              <a:rPr lang="es-MX" dirty="0">
                <a:latin typeface="Lucida Sans" panose="020B0602030504020204" pitchFamily="34" charset="0"/>
              </a:rPr>
              <a:t>, </a:t>
            </a:r>
            <a:r>
              <a:rPr lang="es-MX" dirty="0" err="1">
                <a:latin typeface="Lucida Sans" panose="020B0602030504020204" pitchFamily="34" charset="0"/>
              </a:rPr>
              <a:t>Oromucosal</a:t>
            </a:r>
            <a:r>
              <a:rPr lang="es-MX" dirty="0">
                <a:latin typeface="Lucida Sans" panose="020B0602030504020204" pitchFamily="34" charset="0"/>
              </a:rPr>
              <a:t> Spray y </a:t>
            </a:r>
            <a:r>
              <a:rPr lang="es-MX" dirty="0" err="1">
                <a:latin typeface="Lucida Sans" panose="020B0602030504020204" pitchFamily="34" charset="0"/>
              </a:rPr>
              <a:t>Epidiolex</a:t>
            </a:r>
            <a:r>
              <a:rPr lang="es-MX" dirty="0">
                <a:latin typeface="Lucida Sans" panose="020B0602030504020204" pitchFamily="34" charset="0"/>
              </a:rPr>
              <a:t>).</a:t>
            </a:r>
          </a:p>
          <a:p>
            <a:pPr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endParaRPr lang="es-MX" dirty="0">
              <a:latin typeface="Lucida Sans" panose="020B0602030504020204" pitchFamily="34" charset="0"/>
            </a:endParaRPr>
          </a:p>
          <a:p>
            <a:pPr algn="just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dirty="0">
                <a:latin typeface="Lucida Sans" panose="020B0602030504020204" pitchFamily="34" charset="0"/>
              </a:rPr>
              <a:t>A la industria farmacéutica el </a:t>
            </a:r>
            <a:r>
              <a:rPr lang="es-MX" u="sng" dirty="0">
                <a:latin typeface="Lucida Sans" panose="020B0602030504020204" pitchFamily="34" charset="0"/>
              </a:rPr>
              <a:t>prohibicionismo </a:t>
            </a:r>
            <a:r>
              <a:rPr lang="es-MX" dirty="0">
                <a:latin typeface="Lucida Sans" panose="020B0602030504020204" pitchFamily="34" charset="0"/>
              </a:rPr>
              <a:t>le sirve, reduce la competencia que pudiera significar el libre acceso a plantas como la amapola, la cannabis y la coca, así como a las sustancias que se derivan de ellas</a:t>
            </a:r>
            <a:r>
              <a:rPr lang="es-MX" dirty="0" smtClean="0">
                <a:latin typeface="Lucida Sans" panose="020B0602030504020204" pitchFamily="34" charset="0"/>
              </a:rPr>
              <a:t>.</a:t>
            </a:r>
            <a:endParaRPr lang="es-MX" dirty="0">
              <a:latin typeface="Lucida Sans" panose="020B0602030504020204" pitchFamily="34" charset="0"/>
            </a:endParaRPr>
          </a:p>
          <a:p>
            <a:pPr algn="just"/>
            <a:endParaRPr lang="es-MX" dirty="0">
              <a:latin typeface="Lucida Sans" panose="020B0602030504020204" pitchFamily="34" charset="0"/>
            </a:endParaRPr>
          </a:p>
          <a:p>
            <a:pPr marL="0" indent="0" algn="just">
              <a:buNone/>
            </a:pPr>
            <a:endParaRPr lang="es-MX" i="1" dirty="0">
              <a:latin typeface="Lucida Sans" panose="020B0602030504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489524" y="6471321"/>
            <a:ext cx="6702476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none">
            <a:spAutoFit/>
          </a:bodyPr>
          <a:lstStyle/>
          <a:p>
            <a:pPr algn="just"/>
            <a:r>
              <a:rPr lang="es-MX" dirty="0">
                <a:latin typeface="Lucida Sans" panose="020B0602030504020204" pitchFamily="34" charset="0"/>
              </a:rPr>
              <a:t>Díaz C. J. Drogas: camino hacia la legalización. Ariel 2016</a:t>
            </a:r>
          </a:p>
        </p:txBody>
      </p:sp>
    </p:spTree>
    <p:extLst>
      <p:ext uri="{BB962C8B-B14F-4D97-AF65-F5344CB8AC3E}">
        <p14:creationId xmlns:p14="http://schemas.microsoft.com/office/powerpoint/2010/main" val="33832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2 CuadroTexto"/>
          <p:cNvSpPr txBox="1"/>
          <p:nvPr/>
        </p:nvSpPr>
        <p:spPr>
          <a:xfrm>
            <a:off x="0" y="49238"/>
            <a:ext cx="4914900" cy="735522"/>
          </a:xfrm>
          <a:prstGeom prst="rect">
            <a:avLst/>
          </a:prstGeom>
          <a:solidFill>
            <a:schemeClr val="accent6">
              <a:lumMod val="40000"/>
              <a:lumOff val="6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200" b="1" dirty="0">
                <a:latin typeface="Lucida Sans" panose="020B0602030504020204" pitchFamily="34" charset="0"/>
                <a:cs typeface="Arial" pitchFamily="34" charset="0"/>
              </a:rPr>
              <a:t>Un negocio millonario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76463" y="1140778"/>
            <a:ext cx="11839074" cy="4576443"/>
          </a:xfrm>
          <a:solidFill>
            <a:schemeClr val="bg1">
              <a:alpha val="36000"/>
            </a:schemeClr>
          </a:solidFill>
        </p:spPr>
        <p:txBody>
          <a:bodyPr>
            <a:normAutofit fontScale="25000" lnSpcReduction="20000"/>
          </a:bodyPr>
          <a:lstStyle/>
          <a:p>
            <a:pPr algn="just"/>
            <a:endParaRPr lang="es-MX" sz="6000" dirty="0"/>
          </a:p>
          <a:p>
            <a:pPr algn="just">
              <a:lnSpc>
                <a:spcPct val="120000"/>
              </a:lnSpc>
            </a:pPr>
            <a:r>
              <a:rPr lang="es-MX" sz="11200" dirty="0">
                <a:latin typeface="Lucida Sans" panose="020B0602030504020204" pitchFamily="34" charset="0"/>
              </a:rPr>
              <a:t>La </a:t>
            </a:r>
            <a:r>
              <a:rPr lang="es-MX" sz="11200" i="1" dirty="0">
                <a:latin typeface="Lucida Sans" panose="020B0602030504020204" pitchFamily="34" charset="0"/>
              </a:rPr>
              <a:t>Cannabis sativa, </a:t>
            </a:r>
            <a:r>
              <a:rPr lang="es-MX" sz="11200" dirty="0">
                <a:latin typeface="Lucida Sans" panose="020B0602030504020204" pitchFamily="34" charset="0"/>
              </a:rPr>
              <a:t>es la droga ilegal más consumida en el mundo (prevalencia 2013 en edades de 15 a 64 años  181.8 millones de personas, 3.9% de la población total).</a:t>
            </a:r>
          </a:p>
          <a:p>
            <a:pPr algn="just">
              <a:lnSpc>
                <a:spcPct val="120000"/>
              </a:lnSpc>
            </a:pPr>
            <a:endParaRPr lang="es-MX" sz="11200" dirty="0">
              <a:latin typeface="Lucida Sans" panose="020B0602030504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MX" sz="11200" dirty="0">
                <a:latin typeface="Lucida Sans" panose="020B0602030504020204" pitchFamily="34" charset="0"/>
              </a:rPr>
              <a:t>Por ello no es de extrañar que su </a:t>
            </a:r>
            <a:r>
              <a:rPr lang="es-MX" sz="11200" u="sng" dirty="0">
                <a:latin typeface="Lucida Sans" panose="020B0602030504020204" pitchFamily="34" charset="0"/>
              </a:rPr>
              <a:t>legalización </a:t>
            </a:r>
            <a:r>
              <a:rPr lang="es-MX" sz="11200" dirty="0">
                <a:latin typeface="Lucida Sans" panose="020B0602030504020204" pitchFamily="34" charset="0"/>
              </a:rPr>
              <a:t>se ubique  en el centro del debate, que existan tantas organizaciones y activistas promoviendo su legalización y que los esfuerzos por encontrar mejores esquemas regulatorios en la materia se concentren en esta planta y sus derivados</a:t>
            </a:r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sz="1200" dirty="0"/>
          </a:p>
          <a:p>
            <a:pPr algn="just"/>
            <a:endParaRPr lang="es-MX" dirty="0"/>
          </a:p>
          <a:p>
            <a:pPr marL="0" indent="0" algn="just">
              <a:buNone/>
            </a:pPr>
            <a:endParaRPr lang="es-MX" i="1" dirty="0"/>
          </a:p>
        </p:txBody>
      </p:sp>
      <p:sp>
        <p:nvSpPr>
          <p:cNvPr id="6" name="Rectángulo 5"/>
          <p:cNvSpPr/>
          <p:nvPr/>
        </p:nvSpPr>
        <p:spPr>
          <a:xfrm>
            <a:off x="5489524" y="6471321"/>
            <a:ext cx="6702476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none">
            <a:spAutoFit/>
          </a:bodyPr>
          <a:lstStyle/>
          <a:p>
            <a:pPr algn="just"/>
            <a:r>
              <a:rPr lang="es-MX" dirty="0">
                <a:latin typeface="Lucida Sans" panose="020B0602030504020204" pitchFamily="34" charset="0"/>
              </a:rPr>
              <a:t>Díaz C. J. Drogas: camino hacia la legalización. Ariel 2016</a:t>
            </a:r>
          </a:p>
        </p:txBody>
      </p:sp>
    </p:spTree>
    <p:extLst>
      <p:ext uri="{BB962C8B-B14F-4D97-AF65-F5344CB8AC3E}">
        <p14:creationId xmlns:p14="http://schemas.microsoft.com/office/powerpoint/2010/main" val="4110794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48394" y="6488668"/>
            <a:ext cx="4743606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s-MX" dirty="0">
                <a:latin typeface="Lucida Sans" panose="020B0602030504020204" pitchFamily="34" charset="0"/>
              </a:rPr>
              <a:t>http://www.privateerholdings.com/tilray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1146152"/>
              </p:ext>
            </p:extLst>
          </p:nvPr>
        </p:nvGraphicFramePr>
        <p:xfrm>
          <a:off x="0" y="-30027"/>
          <a:ext cx="12153901" cy="68880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80012">
                  <a:extLst>
                    <a:ext uri="{9D8B030D-6E8A-4147-A177-3AD203B41FA5}">
                      <a16:colId xmlns:a16="http://schemas.microsoft.com/office/drawing/2014/main" xmlns="" val="2506504610"/>
                    </a:ext>
                  </a:extLst>
                </a:gridCol>
                <a:gridCol w="7173889">
                  <a:extLst>
                    <a:ext uri="{9D8B030D-6E8A-4147-A177-3AD203B41FA5}">
                      <a16:colId xmlns:a16="http://schemas.microsoft.com/office/drawing/2014/main" xmlns="" val="2158380259"/>
                    </a:ext>
                  </a:extLst>
                </a:gridCol>
              </a:tblGrid>
              <a:tr h="15040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effectLst/>
                        </a:rPr>
                        <a:t>American Society of Addiction Medicine and </a:t>
                      </a:r>
                      <a:r>
                        <a:rPr lang="es-ES" sz="2000" kern="1200" dirty="0" err="1">
                          <a:effectLst/>
                        </a:rPr>
                        <a:t>The</a:t>
                      </a:r>
                      <a:r>
                        <a:rPr lang="es-ES" sz="2000" kern="1200" dirty="0">
                          <a:effectLst/>
                        </a:rPr>
                        <a:t> American Medical </a:t>
                      </a:r>
                      <a:r>
                        <a:rPr lang="es-ES" sz="2000" kern="1200" dirty="0" err="1">
                          <a:effectLst/>
                        </a:rPr>
                        <a:t>Association</a:t>
                      </a:r>
                      <a:r>
                        <a:rPr lang="es-ES" sz="2000" kern="1200" dirty="0">
                          <a:effectLst/>
                        </a:rPr>
                        <a:t> (AMA)</a:t>
                      </a:r>
                    </a:p>
                    <a:p>
                      <a:endParaRPr lang="es-MX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dirty="0">
                          <a:effectLst/>
                        </a:rPr>
                        <a:t>Los </a:t>
                      </a:r>
                      <a:r>
                        <a:rPr lang="en-US" sz="2000" b="0" kern="1200" dirty="0" err="1">
                          <a:effectLst/>
                        </a:rPr>
                        <a:t>suminis</a:t>
                      </a:r>
                      <a:r>
                        <a:rPr lang="es-ES" sz="2000" b="0" kern="1200" dirty="0" err="1">
                          <a:effectLst/>
                        </a:rPr>
                        <a:t>tros</a:t>
                      </a:r>
                      <a:r>
                        <a:rPr lang="es-ES" sz="2000" b="0" kern="1200" dirty="0">
                          <a:effectLst/>
                        </a:rPr>
                        <a:t> de cannabis deben estar sujetos a las mismas normas que son aplicable a otros medicamentos de venta con receta y dispositivos médicos</a:t>
                      </a:r>
                      <a:endParaRPr lang="es-MX" sz="2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58784996"/>
                  </a:ext>
                </a:extLst>
              </a:tr>
              <a:tr h="9671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kern="1200" dirty="0">
                          <a:effectLst/>
                        </a:rPr>
                        <a:t>American </a:t>
                      </a:r>
                      <a:r>
                        <a:rPr lang="es-ES" sz="2000" kern="1200" dirty="0" err="1">
                          <a:effectLst/>
                        </a:rPr>
                        <a:t>Cancer</a:t>
                      </a:r>
                      <a:r>
                        <a:rPr lang="es-ES" sz="2000" kern="1200" dirty="0">
                          <a:effectLst/>
                        </a:rPr>
                        <a:t> </a:t>
                      </a:r>
                      <a:r>
                        <a:rPr lang="es-ES" sz="2000" kern="1200" dirty="0" err="1">
                          <a:effectLst/>
                        </a:rPr>
                        <a:t>Society</a:t>
                      </a:r>
                      <a:r>
                        <a:rPr lang="es-ES" sz="2000" kern="1200" dirty="0">
                          <a:effectLst/>
                        </a:rPr>
                        <a:t>.</a:t>
                      </a:r>
                    </a:p>
                    <a:p>
                      <a:endParaRPr lang="es-MX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kern="1200" dirty="0">
                          <a:effectLst/>
                        </a:rPr>
                        <a:t>Se necesitan tratamientos mejores y más eficaces para superar los efectos secundarios de cáncer y su tratamiento</a:t>
                      </a:r>
                      <a:endParaRPr lang="es-MX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1663076"/>
                  </a:ext>
                </a:extLst>
              </a:tr>
              <a:tr h="9758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kern="1200" dirty="0">
                          <a:effectLst/>
                        </a:rPr>
                        <a:t>American Glaucoma </a:t>
                      </a:r>
                      <a:r>
                        <a:rPr lang="es-ES" sz="2000" kern="1200" dirty="0" err="1">
                          <a:effectLst/>
                        </a:rPr>
                        <a:t>Foundation</a:t>
                      </a:r>
                      <a:endParaRPr lang="es-ES" sz="2000" kern="1200" dirty="0">
                        <a:effectLst/>
                      </a:endParaRPr>
                    </a:p>
                    <a:p>
                      <a:endParaRPr lang="es-MX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kern="1200" dirty="0">
                          <a:effectLst/>
                        </a:rPr>
                        <a:t>La marihuana, o sus componentes administra por vía sistémica, no se puede recomendar sin un juicio largo plazo que evalúa la salud del nervio óptico</a:t>
                      </a:r>
                      <a:endParaRPr lang="es-MX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075517"/>
                  </a:ext>
                </a:extLst>
              </a:tr>
              <a:tr h="21394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kern="1200" dirty="0" err="1">
                          <a:effectLst/>
                        </a:rPr>
                        <a:t>National</a:t>
                      </a:r>
                      <a:r>
                        <a:rPr lang="es-ES" sz="2000" kern="1200" dirty="0">
                          <a:effectLst/>
                        </a:rPr>
                        <a:t> </a:t>
                      </a:r>
                      <a:r>
                        <a:rPr lang="es-ES" sz="2000" kern="1200" dirty="0" err="1">
                          <a:effectLst/>
                        </a:rPr>
                        <a:t>Multiple</a:t>
                      </a:r>
                      <a:r>
                        <a:rPr lang="es-ES" sz="2000" kern="1200" dirty="0">
                          <a:effectLst/>
                        </a:rPr>
                        <a:t> </a:t>
                      </a:r>
                      <a:r>
                        <a:rPr lang="es-ES" sz="2000" kern="1200" dirty="0" err="1">
                          <a:effectLst/>
                        </a:rPr>
                        <a:t>Sclerosis</a:t>
                      </a:r>
                      <a:r>
                        <a:rPr lang="es-ES" sz="2000" kern="1200" dirty="0">
                          <a:effectLst/>
                        </a:rPr>
                        <a:t> </a:t>
                      </a:r>
                      <a:r>
                        <a:rPr lang="es-ES" sz="2000" kern="1200" dirty="0" err="1">
                          <a:effectLst/>
                        </a:rPr>
                        <a:t>Society</a:t>
                      </a:r>
                      <a:endParaRPr lang="es-ES" sz="2000" kern="1200" dirty="0">
                        <a:effectLst/>
                      </a:endParaRPr>
                    </a:p>
                    <a:p>
                      <a:endParaRPr lang="es-MX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kern="1200" dirty="0">
                          <a:effectLst/>
                        </a:rPr>
                        <a:t>Aunque está claro que los </a:t>
                      </a:r>
                      <a:r>
                        <a:rPr lang="es-ES" sz="2000" kern="1200" dirty="0" err="1">
                          <a:effectLst/>
                        </a:rPr>
                        <a:t>cannabinoides</a:t>
                      </a:r>
                      <a:r>
                        <a:rPr lang="es-ES" sz="2000" kern="1200" dirty="0">
                          <a:effectLst/>
                        </a:rPr>
                        <a:t> tienen potencial tanto para la gestión de los síntomas de EM, tales como el dolor y la espasticidad, así como para la </a:t>
                      </a:r>
                      <a:r>
                        <a:rPr lang="es-ES" sz="2000" kern="1200" dirty="0" err="1">
                          <a:effectLst/>
                        </a:rPr>
                        <a:t>neuroprotección</a:t>
                      </a:r>
                      <a:r>
                        <a:rPr lang="es-ES" sz="2000" kern="1200" dirty="0">
                          <a:effectLst/>
                        </a:rPr>
                        <a:t>, la Sociedad no puede en este momento recomendar que la marihuana medicinal se difundan ampliamente a las personas con EM para el manejo de los síntomas.</a:t>
                      </a:r>
                      <a:endParaRPr lang="es-MX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5360678"/>
                  </a:ext>
                </a:extLst>
              </a:tr>
              <a:tr h="12715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effectLst/>
                        </a:rPr>
                        <a:t>The American Academy of Pediatrics (AAP)</a:t>
                      </a:r>
                      <a:endParaRPr lang="es-ES" sz="2000" kern="1200" dirty="0">
                        <a:effectLst/>
                      </a:endParaRPr>
                    </a:p>
                    <a:p>
                      <a:endParaRPr lang="es-MX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kern="1200" dirty="0">
                          <a:effectLst/>
                        </a:rPr>
                        <a:t>A pesar de que apoya la investigación científica sobre el posible uso médico de los </a:t>
                      </a:r>
                      <a:r>
                        <a:rPr lang="es-ES" sz="2000" kern="1200" dirty="0" err="1">
                          <a:effectLst/>
                        </a:rPr>
                        <a:t>cannabinoides</a:t>
                      </a:r>
                      <a:r>
                        <a:rPr lang="es-ES" sz="2000" kern="1200" dirty="0">
                          <a:effectLst/>
                        </a:rPr>
                        <a:t> en lugar de la marihuana fumada, se opone a la legalización de la marihuana</a:t>
                      </a:r>
                      <a:endParaRPr lang="es-MX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4115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6256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48394" y="6488668"/>
            <a:ext cx="4743606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s-MX" dirty="0">
                <a:latin typeface="Lucida Sans" panose="020B0602030504020204" pitchFamily="34" charset="0"/>
              </a:rPr>
              <a:t>http://www.privateerholdings.com/tilray</a:t>
            </a: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/>
          </p:nvPr>
        </p:nvGraphicFramePr>
        <p:xfrm>
          <a:off x="-1" y="-4"/>
          <a:ext cx="12192001" cy="726602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991026">
                  <a:extLst>
                    <a:ext uri="{9D8B030D-6E8A-4147-A177-3AD203B41FA5}">
                      <a16:colId xmlns:a16="http://schemas.microsoft.com/office/drawing/2014/main" xmlns="" val="2825303513"/>
                    </a:ext>
                  </a:extLst>
                </a:gridCol>
                <a:gridCol w="2316016">
                  <a:extLst>
                    <a:ext uri="{9D8B030D-6E8A-4147-A177-3AD203B41FA5}">
                      <a16:colId xmlns:a16="http://schemas.microsoft.com/office/drawing/2014/main" xmlns="" val="1066168295"/>
                    </a:ext>
                  </a:extLst>
                </a:gridCol>
                <a:gridCol w="1884959">
                  <a:extLst>
                    <a:ext uri="{9D8B030D-6E8A-4147-A177-3AD203B41FA5}">
                      <a16:colId xmlns:a16="http://schemas.microsoft.com/office/drawing/2014/main" xmlns="" val="653403237"/>
                    </a:ext>
                  </a:extLst>
                </a:gridCol>
              </a:tblGrid>
              <a:tr h="4687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NOMBRE DEL ESTUDIO CLINICO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Fármacos</a:t>
                      </a:r>
                      <a:endParaRPr lang="es-E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</a:t>
                      </a:r>
                      <a:endParaRPr lang="es-E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09671580"/>
                  </a:ext>
                </a:extLst>
              </a:tr>
              <a:tr h="7211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Tratamiento con Dronabinol para la adicción a la mariguana</a:t>
                      </a:r>
                      <a:endParaRPr lang="es-E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Abuso de la mariguana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effectLst/>
                        </a:rPr>
                        <a:t>Dronabinol</a:t>
                      </a:r>
                      <a:endParaRPr lang="es-ES" sz="1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Placebo</a:t>
                      </a:r>
                      <a:endParaRPr lang="es-E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2</a:t>
                      </a:r>
                      <a:endParaRPr lang="es-E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55682276"/>
                  </a:ext>
                </a:extLst>
              </a:tr>
              <a:tr h="927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Efectos del Dronabinol (THC oral) en el uso de cannabis</a:t>
                      </a:r>
                      <a:endParaRPr lang="es-E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Dependencia a cannabis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effectLst/>
                        </a:rPr>
                        <a:t>Dronabinol</a:t>
                      </a:r>
                      <a:endParaRPr lang="es-ES" sz="1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Placebo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3</a:t>
                      </a:r>
                      <a:endParaRPr lang="es-E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63670227"/>
                  </a:ext>
                </a:extLst>
              </a:tr>
              <a:tr h="7211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Estudio de la eficacia del Dronabinol y Brenda  para el tratamiento de retiro del  cannabis</a:t>
                      </a:r>
                      <a:endParaRPr lang="es-E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Dronabinol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Terapia BRENDA</a:t>
                      </a:r>
                      <a:endParaRPr lang="es-E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2</a:t>
                      </a:r>
                      <a:endParaRPr lang="es-E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88463223"/>
                  </a:ext>
                </a:extLst>
              </a:tr>
              <a:tr h="7211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Estudio de biodisponibilidad de cápsulas de de Dronabinol de 10 mg  en condiciones de ayuno</a:t>
                      </a:r>
                      <a:endParaRPr lang="es-E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Dronabinol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Marinol</a:t>
                      </a:r>
                      <a:endParaRPr lang="es-E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1</a:t>
                      </a:r>
                      <a:endParaRPr lang="es-E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64122230"/>
                  </a:ext>
                </a:extLst>
              </a:tr>
              <a:tr h="7211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Dronabinol Naltrexon en  el tratamiento de la dependencia al opio</a:t>
                      </a:r>
                      <a:endParaRPr lang="es-E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Naltrexon inyectable y dronabinol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Placebo</a:t>
                      </a:r>
                      <a:endParaRPr lang="es-E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3</a:t>
                      </a:r>
                      <a:endParaRPr lang="es-E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56554720"/>
                  </a:ext>
                </a:extLst>
              </a:tr>
              <a:tr h="927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Interacción de dronabinol en humanos</a:t>
                      </a:r>
                      <a:endParaRPr lang="es-E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Dronabinol + Modafinil</a:t>
                      </a:r>
                      <a:endParaRPr lang="es-ES" sz="1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Dronabinol + Placebo</a:t>
                      </a:r>
                      <a:endParaRPr lang="es-ES" sz="1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Placebo +Modafinil</a:t>
                      </a:r>
                      <a:endParaRPr lang="es-ES" sz="1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Placebo + placebo</a:t>
                      </a:r>
                      <a:endParaRPr lang="es-E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Fase</a:t>
                      </a:r>
                      <a:r>
                        <a:rPr lang="en-US" sz="1600" dirty="0">
                          <a:effectLst/>
                        </a:rPr>
                        <a:t> 2</a:t>
                      </a:r>
                      <a:endParaRPr lang="es-E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1270603"/>
                  </a:ext>
                </a:extLst>
              </a:tr>
              <a:tr h="7211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Farmacoterapía combinada  para tartar la dependencia de Cannabis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effectLst/>
                        </a:rPr>
                        <a:t>Lofexidine</a:t>
                      </a:r>
                      <a:r>
                        <a:rPr lang="es-ES" sz="1600" dirty="0">
                          <a:effectLst/>
                        </a:rPr>
                        <a:t>  y  </a:t>
                      </a:r>
                      <a:r>
                        <a:rPr lang="es-ES" sz="1600" dirty="0" err="1">
                          <a:effectLst/>
                        </a:rPr>
                        <a:t>Dronabinol</a:t>
                      </a:r>
                      <a:endParaRPr lang="es-ES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Placebo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2</a:t>
                      </a:r>
                      <a:endParaRPr lang="es-ES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3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54840207"/>
                  </a:ext>
                </a:extLst>
              </a:tr>
              <a:tr h="927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Eficacia y seguridad del alivio del dolor con la administración  de dronabinol en la esclerosis múltiple  en el  Centro de Dolor Neuropático .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Dronabinol</a:t>
                      </a:r>
                      <a:endParaRPr lang="es-ES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Placebo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3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17147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494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48394" y="6488668"/>
            <a:ext cx="4743606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s-MX" dirty="0">
                <a:latin typeface="Lucida Sans" panose="020B0602030504020204" pitchFamily="34" charset="0"/>
              </a:rPr>
              <a:t>http://www.privateerholdings.com/tilray</a:t>
            </a: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/>
          </p:nvPr>
        </p:nvGraphicFramePr>
        <p:xfrm>
          <a:off x="1" y="0"/>
          <a:ext cx="12191998" cy="682641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25596">
                  <a:extLst>
                    <a:ext uri="{9D8B030D-6E8A-4147-A177-3AD203B41FA5}">
                      <a16:colId xmlns:a16="http://schemas.microsoft.com/office/drawing/2014/main" xmlns="" val="2825303513"/>
                    </a:ext>
                  </a:extLst>
                </a:gridCol>
                <a:gridCol w="3383414">
                  <a:extLst>
                    <a:ext uri="{9D8B030D-6E8A-4147-A177-3AD203B41FA5}">
                      <a16:colId xmlns:a16="http://schemas.microsoft.com/office/drawing/2014/main" xmlns="" val="1066168295"/>
                    </a:ext>
                  </a:extLst>
                </a:gridCol>
                <a:gridCol w="1582988">
                  <a:extLst>
                    <a:ext uri="{9D8B030D-6E8A-4147-A177-3AD203B41FA5}">
                      <a16:colId xmlns:a16="http://schemas.microsoft.com/office/drawing/2014/main" xmlns="" val="653403237"/>
                    </a:ext>
                  </a:extLst>
                </a:gridCol>
              </a:tblGrid>
              <a:tr h="505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NOMBRE DEL ESTUDIO CLINICO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Fármacos</a:t>
                      </a:r>
                      <a:endParaRPr lang="es-E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</a:t>
                      </a:r>
                      <a:endParaRPr lang="es-E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09671580"/>
                  </a:ext>
                </a:extLst>
              </a:tr>
              <a:tr h="8360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Estudio para evaluar la eficacia del dronabinol (Marinol) como terapia concomitante para  pacientes con dolor crónico tratados con opioides.</a:t>
                      </a:r>
                      <a:endParaRPr lang="es-E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Marinol (dronabinol)</a:t>
                      </a:r>
                      <a:endParaRPr lang="es-E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2</a:t>
                      </a:r>
                      <a:endParaRPr lang="es-ES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3</a:t>
                      </a:r>
                      <a:endParaRPr lang="es-E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55682276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Un estudio piloto de dronabinol para pacientes adultos con gliomas primario</a:t>
                      </a:r>
                      <a:endParaRPr lang="es-E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Dronabinol</a:t>
                      </a:r>
                      <a:endParaRPr lang="es-ES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1</a:t>
                      </a:r>
                      <a:endParaRPr lang="es-E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63670227"/>
                  </a:ext>
                </a:extLst>
              </a:tr>
              <a:tr h="7587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Abuso potencial de Sativex</a:t>
                      </a:r>
                      <a:endParaRPr lang="es-E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effectLst/>
                        </a:rPr>
                        <a:t>Sativex</a:t>
                      </a:r>
                      <a:endParaRPr lang="es-ES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Placebo</a:t>
                      </a:r>
                      <a:endParaRPr lang="es-ES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effectLst/>
                        </a:rPr>
                        <a:t>Marinol</a:t>
                      </a: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1</a:t>
                      </a:r>
                      <a:endParaRPr lang="es-E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88463223"/>
                  </a:ext>
                </a:extLst>
              </a:tr>
              <a:tr h="1173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Biodisponibilidad comparativa de dronabinol Solución oral en voluntarios sanos</a:t>
                      </a:r>
                      <a:endParaRPr lang="es-E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Tratamiento A</a:t>
                      </a:r>
                      <a:endParaRPr lang="es-ES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Tratamiento B</a:t>
                      </a:r>
                      <a:endParaRPr lang="es-ES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Tratamiento C</a:t>
                      </a:r>
                      <a:endParaRPr lang="es-E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64122230"/>
                  </a:ext>
                </a:extLst>
              </a:tr>
              <a:tr h="624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Efecto del cannabinoide  sobre funciones motoras del colon en pacientes con síndrome de intestino irritable (IBS)</a:t>
                      </a:r>
                      <a:endParaRPr lang="es-E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Dronabinol</a:t>
                      </a:r>
                      <a:endParaRPr lang="es-ES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Placebo</a:t>
                      </a:r>
                      <a:endParaRPr lang="es-E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2</a:t>
                      </a:r>
                      <a:endParaRPr lang="es-E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56554720"/>
                  </a:ext>
                </a:extLst>
              </a:tr>
              <a:tr h="1011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Palonosetrón y dexametasona con o sin dronabinol en la prevención de náuseas y vómitos en pacientes que reciben quimioterapia para el cáncer</a:t>
                      </a:r>
                      <a:endParaRPr lang="es-E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Dexametasona</a:t>
                      </a:r>
                      <a:endParaRPr lang="es-ES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Dronabinol</a:t>
                      </a:r>
                      <a:endParaRPr lang="es-ES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Clorhidrato de palanosetron</a:t>
                      </a:r>
                      <a:endParaRPr lang="es-ES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Placebo</a:t>
                      </a:r>
                      <a:endParaRPr lang="es-E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3</a:t>
                      </a:r>
                      <a:endParaRPr lang="es-E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1270603"/>
                  </a:ext>
                </a:extLst>
              </a:tr>
              <a:tr h="8360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Estudio para evaluar la eficacia y seguridad de dronabinol en inhalador de dosis medida (MDI) en el tratamiento agudo de la migraña</a:t>
                      </a:r>
                      <a:endParaRPr lang="es-E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Dronabinol MDI</a:t>
                      </a:r>
                      <a:endParaRPr lang="es-E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2</a:t>
                      </a:r>
                      <a:endParaRPr lang="es-E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54840207"/>
                  </a:ext>
                </a:extLst>
              </a:tr>
              <a:tr h="4863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 Investigación de los efectos agudos de THC en sistemas funcionales del cerebro</a:t>
                      </a:r>
                      <a:endParaRPr lang="es-E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Delta9-tetrahydrocannabinol (THC)</a:t>
                      </a:r>
                      <a:endParaRPr lang="es-E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Fase 1</a:t>
                      </a:r>
                      <a:endParaRPr lang="es-E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17147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8427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4" descr="https://arboldeganoderma.files.wordpress.com/2013/06/mapa-mundi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 descr="https://arboldeganoderma.files.wordpress.com/2013/06/mapa-mundi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20843"/>
            <a:ext cx="12192000" cy="752374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72" y="2113685"/>
            <a:ext cx="866727" cy="87402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845" y="5004046"/>
            <a:ext cx="477350" cy="48136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777" y="5693323"/>
            <a:ext cx="223983" cy="225868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56" y="4614319"/>
            <a:ext cx="223983" cy="22586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95" y="3540958"/>
            <a:ext cx="223983" cy="225868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21" y="3248003"/>
            <a:ext cx="223983" cy="22586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44" y="3596639"/>
            <a:ext cx="223983" cy="22586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67" y="5085163"/>
            <a:ext cx="223983" cy="225868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53" y="4787064"/>
            <a:ext cx="223983" cy="225868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49" y="3518757"/>
            <a:ext cx="189223" cy="190815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062" y="3223222"/>
            <a:ext cx="189223" cy="190815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98" y="2892299"/>
            <a:ext cx="189223" cy="19081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29" y="3518758"/>
            <a:ext cx="189223" cy="190815"/>
          </a:xfrm>
          <a:prstGeom prst="rect">
            <a:avLst/>
          </a:prstGeom>
        </p:spPr>
      </p:pic>
      <p:sp>
        <p:nvSpPr>
          <p:cNvPr id="20" name="7 Rectángulo"/>
          <p:cNvSpPr/>
          <p:nvPr/>
        </p:nvSpPr>
        <p:spPr>
          <a:xfrm>
            <a:off x="3257260" y="6273225"/>
            <a:ext cx="8897475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59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s-ES" sz="1600" dirty="0" smtClean="0">
                <a:latin typeface="Arial" pitchFamily="34" charset="0"/>
                <a:cs typeface="Arial" pitchFamily="34" charset="0"/>
                <a:hlinkClick r:id="rId7"/>
              </a:rPr>
              <a:t>http://www.gob.mx/debatemarihuana#informate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" sz="1600" dirty="0" smtClean="0">
                <a:latin typeface="Arial" pitchFamily="34" charset="0"/>
                <a:cs typeface="Arial" pitchFamily="34" charset="0"/>
              </a:rPr>
              <a:t>http://eleconomista.com.mx/sociedad/2016/01/21/mercado-marihuana-mexico-valor-1700-mdd</a:t>
            </a:r>
            <a:endParaRPr lang="es-E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 CuadroTexto"/>
          <p:cNvSpPr txBox="1"/>
          <p:nvPr/>
        </p:nvSpPr>
        <p:spPr>
          <a:xfrm>
            <a:off x="4015855" y="5642192"/>
            <a:ext cx="834680" cy="553998"/>
          </a:xfrm>
          <a:prstGeom prst="rect">
            <a:avLst/>
          </a:prstGeom>
          <a:solidFill>
            <a:schemeClr val="accent6">
              <a:lumMod val="20000"/>
              <a:lumOff val="8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dirty="0" smtClean="0">
                <a:latin typeface="Lucida Sans" panose="020B0602030504020204" pitchFamily="34" charset="0"/>
                <a:cs typeface="Arial" pitchFamily="34" charset="0"/>
              </a:rPr>
              <a:t>2013</a:t>
            </a:r>
            <a:endParaRPr lang="es-ES" b="1" dirty="0">
              <a:latin typeface="Lucida Sans" panose="020B0602030504020204" pitchFamily="34" charset="0"/>
              <a:cs typeface="Arial" pitchFamily="3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13" y="5580389"/>
            <a:ext cx="223983" cy="22586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277" y="4284985"/>
            <a:ext cx="223983" cy="22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1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861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112042" y="6388463"/>
            <a:ext cx="5976423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s-MX" dirty="0">
                <a:latin typeface="Lucida Sans" panose="020B0602030504020204" pitchFamily="34" charset="0"/>
              </a:rPr>
              <a:t>Díaz C. J. Drogas: camino hacia la legalización 201</a:t>
            </a:r>
            <a:r>
              <a:rPr lang="es-MX" dirty="0"/>
              <a:t>6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30236" y="257688"/>
            <a:ext cx="11280501" cy="886900"/>
          </a:xfrm>
          <a:solidFill>
            <a:schemeClr val="bg1">
              <a:alpha val="54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s-MX" sz="3200" b="1" dirty="0">
                <a:latin typeface="Lucida Sans" panose="020B0602030504020204" pitchFamily="34" charset="0"/>
              </a:rPr>
              <a:t>Propuestas de cambio al paradigma de las prohibiciones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/>
          </p:nvPr>
        </p:nvGraphicFramePr>
        <p:xfrm>
          <a:off x="548639" y="1144586"/>
          <a:ext cx="8468751" cy="51999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22917">
                  <a:extLst>
                    <a:ext uri="{9D8B030D-6E8A-4147-A177-3AD203B41FA5}">
                      <a16:colId xmlns:a16="http://schemas.microsoft.com/office/drawing/2014/main" xmlns="" val="1018247490"/>
                    </a:ext>
                  </a:extLst>
                </a:gridCol>
                <a:gridCol w="2822917">
                  <a:extLst>
                    <a:ext uri="{9D8B030D-6E8A-4147-A177-3AD203B41FA5}">
                      <a16:colId xmlns:a16="http://schemas.microsoft.com/office/drawing/2014/main" xmlns="" val="1117086368"/>
                    </a:ext>
                  </a:extLst>
                </a:gridCol>
                <a:gridCol w="2822917">
                  <a:extLst>
                    <a:ext uri="{9D8B030D-6E8A-4147-A177-3AD203B41FA5}">
                      <a16:colId xmlns:a16="http://schemas.microsoft.com/office/drawing/2014/main" xmlns="" val="2666422706"/>
                    </a:ext>
                  </a:extLst>
                </a:gridCol>
              </a:tblGrid>
              <a:tr h="983772">
                <a:tc>
                  <a:txBody>
                    <a:bodyPr/>
                    <a:lstStyle/>
                    <a:p>
                      <a:r>
                        <a:rPr lang="es-MX" sz="2000" dirty="0"/>
                        <a:t>Tolerar el consumo o la posesión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000" dirty="0"/>
                        <a:t>Regulación del mercado de la cannabis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000" dirty="0"/>
                        <a:t>Desregular para regular</a:t>
                      </a:r>
                      <a:r>
                        <a:rPr lang="es-MX" sz="2000" baseline="0" dirty="0"/>
                        <a:t> mejor</a:t>
                      </a:r>
                      <a:endParaRPr lang="es-MX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4594055"/>
                  </a:ext>
                </a:extLst>
              </a:tr>
              <a:tr h="1405390">
                <a:tc>
                  <a:txBody>
                    <a:bodyPr/>
                    <a:lstStyle/>
                    <a:p>
                      <a:r>
                        <a:rPr lang="es-MX" sz="2000" dirty="0"/>
                        <a:t>Distinguir al consumidor del traficante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000" dirty="0"/>
                        <a:t>Minimizar costos sociales  y proteger,</a:t>
                      </a:r>
                      <a:r>
                        <a:rPr lang="es-MX" sz="2000" baseline="0" dirty="0"/>
                        <a:t> promover y mejorar la salud pública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000" dirty="0"/>
                        <a:t>Reducir el poder del crimen organizado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691527"/>
                  </a:ext>
                </a:extLst>
              </a:tr>
              <a:tr h="1405390">
                <a:tc>
                  <a:txBody>
                    <a:bodyPr/>
                    <a:lstStyle/>
                    <a:p>
                      <a:r>
                        <a:rPr lang="es-MX" sz="2000" dirty="0"/>
                        <a:t>Prevenir enfermedades </a:t>
                      </a:r>
                      <a:r>
                        <a:rPr lang="es-MX" sz="2000" dirty="0" err="1"/>
                        <a:t>asosiadas</a:t>
                      </a:r>
                      <a:r>
                        <a:rPr lang="es-MX" sz="2000" dirty="0"/>
                        <a:t> al abuso en el consumo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000" dirty="0"/>
                        <a:t>Prevención de abusos  en el consumo a partir de la información y la educación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000" dirty="0"/>
                        <a:t>Reducir daños  y promover la salud y la seguridad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3877111"/>
                  </a:ext>
                </a:extLst>
              </a:tr>
              <a:tr h="1405390">
                <a:tc>
                  <a:txBody>
                    <a:bodyPr/>
                    <a:lstStyle/>
                    <a:p>
                      <a:r>
                        <a:rPr lang="es-MX" sz="2000" dirty="0"/>
                        <a:t>Ofrecer</a:t>
                      </a:r>
                      <a:r>
                        <a:rPr lang="es-MX" sz="2000" baseline="0" dirty="0"/>
                        <a:t> tratamiento médico a quienes desarrollan patologías adictivas a alguna droga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000" dirty="0"/>
                        <a:t>Proteger a las personas evitando los vínculos</a:t>
                      </a:r>
                      <a:r>
                        <a:rPr lang="es-MX" sz="2000" baseline="0" dirty="0"/>
                        <a:t>  con el comercio ilegal y el narcotráfico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000" dirty="0"/>
                        <a:t>Respetar conductas y tradiciones que no dañen a terceras personas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3452640"/>
                  </a:ext>
                </a:extLst>
              </a:tr>
            </a:tbl>
          </a:graphicData>
        </a:graphic>
      </p:graphicFrame>
      <p:sp>
        <p:nvSpPr>
          <p:cNvPr id="8" name="Cerrar llave 7"/>
          <p:cNvSpPr/>
          <p:nvPr/>
        </p:nvSpPr>
        <p:spPr>
          <a:xfrm>
            <a:off x="8961120" y="2082018"/>
            <a:ext cx="717451" cy="4206240"/>
          </a:xfrm>
          <a:prstGeom prst="rightBrace">
            <a:avLst/>
          </a:prstGeom>
        </p:spPr>
        <p:style>
          <a:lnRef idx="3">
            <a:schemeClr val="dk1"/>
          </a:lnRef>
          <a:fillRef idx="1002">
            <a:schemeClr val="lt2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 rot="5400000">
            <a:off x="8649413" y="3567430"/>
            <a:ext cx="2941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Nuevos Objetivos</a:t>
            </a:r>
          </a:p>
        </p:txBody>
      </p:sp>
    </p:spTree>
    <p:extLst>
      <p:ext uri="{BB962C8B-B14F-4D97-AF65-F5344CB8AC3E}">
        <p14:creationId xmlns:p14="http://schemas.microsoft.com/office/powerpoint/2010/main" val="142954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303" y="0"/>
            <a:ext cx="5500697" cy="32557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7216" t="26590" r="25588" b="42050"/>
          <a:stretch/>
        </p:blipFill>
        <p:spPr>
          <a:xfrm>
            <a:off x="160420" y="3372853"/>
            <a:ext cx="8742948" cy="229402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6408739"/>
            <a:ext cx="11566360" cy="338554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r>
              <a:rPr lang="es-MX" sz="1600" dirty="0">
                <a:latin typeface="Lucida Sans" panose="020B0602030504020204" pitchFamily="34" charset="0"/>
              </a:rPr>
              <a:t>https://news.liftcannabis.ca/2016/04/07/canadian-pharmacists-association-wants-to-distribute-medical-cannabis/</a:t>
            </a:r>
          </a:p>
        </p:txBody>
      </p:sp>
      <p:sp>
        <p:nvSpPr>
          <p:cNvPr id="9" name="Título 2"/>
          <p:cNvSpPr txBox="1">
            <a:spLocks/>
          </p:cNvSpPr>
          <p:nvPr/>
        </p:nvSpPr>
        <p:spPr>
          <a:xfrm>
            <a:off x="160420" y="2812394"/>
            <a:ext cx="3048001" cy="56045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200" b="1" dirty="0" smtClean="0">
                <a:latin typeface="Lucida Sans" panose="020B0602030504020204" pitchFamily="34" charset="0"/>
              </a:rPr>
              <a:t>07 Abril 2016</a:t>
            </a:r>
            <a:endParaRPr lang="es-MX" sz="3200" b="1" dirty="0">
              <a:latin typeface="Lucida Sans" panose="020B0602030504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60420" y="5784015"/>
            <a:ext cx="116381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Marihuana for Medical Purposes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Regulations // </a:t>
            </a:r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Canadian Medical Cannabis </a:t>
            </a:r>
            <a:r>
              <a:rPr lang="es-MX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Association</a:t>
            </a:r>
            <a:endParaRPr lang="es-MX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7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6504991"/>
            <a:ext cx="11566360" cy="338554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r>
              <a:rPr lang="es-MX" sz="1600" dirty="0">
                <a:latin typeface="Lucida Sans" panose="020B0602030504020204" pitchFamily="34" charset="0"/>
              </a:rPr>
              <a:t>https://news.liftcannabis.ca/2016/04/07/canadian-pharmacists-association-wants-to-distribute-medical-cannabis/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13999" t="11678" r="14860" b="10691"/>
          <a:stretch/>
        </p:blipFill>
        <p:spPr>
          <a:xfrm>
            <a:off x="3545305" y="1136231"/>
            <a:ext cx="8646695" cy="53049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0779" cy="168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9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2"/>
          <p:cNvSpPr txBox="1">
            <a:spLocks/>
          </p:cNvSpPr>
          <p:nvPr/>
        </p:nvSpPr>
        <p:spPr>
          <a:xfrm>
            <a:off x="26260" y="61530"/>
            <a:ext cx="4828674" cy="1445161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s-MX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PLANTA</a:t>
            </a:r>
            <a:r>
              <a:rPr lang="es-MX" sz="1800" b="1" dirty="0" smtClean="0">
                <a:latin typeface="Lucida Sans" panose="020B0602030504020204" pitchFamily="34" charset="0"/>
              </a:rPr>
              <a:t> : cultivo, geografía, </a:t>
            </a:r>
          </a:p>
          <a:p>
            <a:pPr algn="ctr">
              <a:lnSpc>
                <a:spcPct val="170000"/>
              </a:lnSpc>
            </a:pPr>
            <a:r>
              <a:rPr lang="es-MX" sz="1800" b="1" dirty="0" smtClean="0">
                <a:latin typeface="Lucida Sans" panose="020B0602030504020204" pitchFamily="34" charset="0"/>
              </a:rPr>
              <a:t>controles de calidad, </a:t>
            </a:r>
          </a:p>
          <a:p>
            <a:pPr algn="ctr">
              <a:lnSpc>
                <a:spcPct val="170000"/>
              </a:lnSpc>
            </a:pPr>
            <a:r>
              <a:rPr lang="es-MX" sz="1800" b="1" dirty="0" smtClean="0">
                <a:latin typeface="Lucida Sans" panose="020B0602030504020204" pitchFamily="34" charset="0"/>
              </a:rPr>
              <a:t>comercialización, SEGURIDAD</a:t>
            </a:r>
            <a:endParaRPr lang="es-MX" sz="1800" b="1" dirty="0">
              <a:latin typeface="Lucida Sans" panose="020B0602030504020204" pitchFamily="34" charset="0"/>
            </a:endParaRPr>
          </a:p>
        </p:txBody>
      </p:sp>
      <p:sp>
        <p:nvSpPr>
          <p:cNvPr id="7" name="Título 2"/>
          <p:cNvSpPr txBox="1">
            <a:spLocks/>
          </p:cNvSpPr>
          <p:nvPr/>
        </p:nvSpPr>
        <p:spPr>
          <a:xfrm>
            <a:off x="144379" y="5783429"/>
            <a:ext cx="5454316" cy="909373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s-MX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REGULATORIA</a:t>
            </a:r>
            <a:r>
              <a:rPr lang="es-MX" sz="1800" b="1" dirty="0" smtClean="0">
                <a:latin typeface="Lucida Sans" panose="020B0602030504020204" pitchFamily="34" charset="0"/>
              </a:rPr>
              <a:t> : Discernir entre USOS, terapéutico, modificar Leyes, Reglamentos</a:t>
            </a:r>
            <a:endParaRPr lang="es-MX" sz="1800" b="1" dirty="0">
              <a:latin typeface="Lucida Sans" panose="020B0602030504020204" pitchFamily="34" charset="0"/>
            </a:endParaRPr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7363326" y="0"/>
            <a:ext cx="4828674" cy="182664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s-MX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PRODUCTOS</a:t>
            </a:r>
            <a:r>
              <a:rPr lang="es-MX" sz="1800" b="1" dirty="0" smtClean="0">
                <a:latin typeface="Lucida Sans" panose="020B0602030504020204" pitchFamily="34" charset="0"/>
              </a:rPr>
              <a:t> : Importar?, Producir?, Exportar?,  Controles?</a:t>
            </a:r>
          </a:p>
          <a:p>
            <a:pPr marL="285750" indent="-285750" algn="ctr">
              <a:lnSpc>
                <a:spcPct val="170000"/>
              </a:lnSpc>
              <a:buFont typeface="SweetLeaf" panose="00000400000000000000" pitchFamily="2" charset="0"/>
              <a:buChar char="*"/>
            </a:pPr>
            <a:r>
              <a:rPr lang="es-MX" sz="1800" b="1" dirty="0" smtClean="0">
                <a:latin typeface="Lucida Sans" panose="020B0602030504020204" pitchFamily="34" charset="0"/>
              </a:rPr>
              <a:t>Patentes ?, Formas farmacéuticas, Dosis</a:t>
            </a:r>
            <a:r>
              <a:rPr lang="es-MX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…</a:t>
            </a:r>
            <a:endParaRPr lang="es-MX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634177" y="6413153"/>
            <a:ext cx="57022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SweetLeaf" panose="00000400000000000000" pitchFamily="2" charset="0"/>
              <a:buChar char="*"/>
            </a:pPr>
            <a:r>
              <a:rPr lang="es-MX" sz="1600" b="1" dirty="0" err="1" smtClean="0">
                <a:solidFill>
                  <a:schemeClr val="bg1"/>
                </a:solidFill>
                <a:latin typeface="Lucida Sans" panose="020B0602030504020204" pitchFamily="34" charset="0"/>
              </a:rPr>
              <a:t>Cannabinoids</a:t>
            </a:r>
            <a:r>
              <a:rPr lang="es-MX" sz="1600" b="1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 </a:t>
            </a:r>
            <a:r>
              <a:rPr lang="es-MX" sz="1600" b="1" dirty="0">
                <a:solidFill>
                  <a:schemeClr val="bg1"/>
                </a:solidFill>
                <a:latin typeface="Lucida Sans" panose="020B0602030504020204" pitchFamily="34" charset="0"/>
              </a:rPr>
              <a:t>2007;2(2):</a:t>
            </a:r>
            <a:r>
              <a:rPr lang="es-MX" sz="1600" b="1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13-15, </a:t>
            </a:r>
            <a:r>
              <a:rPr lang="es-MX" sz="1600" b="1" dirty="0">
                <a:solidFill>
                  <a:schemeClr val="bg1"/>
                </a:solidFill>
                <a:latin typeface="Lucida Sans" panose="020B0602030504020204" pitchFamily="34" charset="0"/>
              </a:rPr>
              <a:t>Lester </a:t>
            </a:r>
            <a:r>
              <a:rPr lang="es-MX" sz="1600" b="1" dirty="0" err="1">
                <a:solidFill>
                  <a:schemeClr val="bg1"/>
                </a:solidFill>
                <a:latin typeface="Lucida Sans" panose="020B0602030504020204" pitchFamily="34" charset="0"/>
              </a:rPr>
              <a:t>Grinspoon</a:t>
            </a:r>
            <a:endParaRPr lang="es-MX" sz="1600" b="1" dirty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sp>
        <p:nvSpPr>
          <p:cNvPr id="9" name="Título 2"/>
          <p:cNvSpPr txBox="1">
            <a:spLocks/>
          </p:cNvSpPr>
          <p:nvPr/>
        </p:nvSpPr>
        <p:spPr>
          <a:xfrm>
            <a:off x="0" y="1738946"/>
            <a:ext cx="4070301" cy="95450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s-MX" sz="1800" b="1" dirty="0" smtClean="0">
                <a:latin typeface="Lucida Sans" panose="020B0602030504020204" pitchFamily="34" charset="0"/>
              </a:rPr>
              <a:t>Planta seca?, aceite?, extractos?, derivados sintéticos?</a:t>
            </a:r>
            <a:endParaRPr lang="es-MX" sz="1800" b="1" dirty="0">
              <a:latin typeface="Lucida Sans" panose="020B0602030504020204" pitchFamily="34" charset="0"/>
            </a:endParaRPr>
          </a:p>
        </p:txBody>
      </p:sp>
      <p:sp>
        <p:nvSpPr>
          <p:cNvPr id="10" name="Título 2"/>
          <p:cNvSpPr txBox="1">
            <a:spLocks/>
          </p:cNvSpPr>
          <p:nvPr/>
        </p:nvSpPr>
        <p:spPr>
          <a:xfrm>
            <a:off x="26260" y="3002262"/>
            <a:ext cx="3749460" cy="944096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s-MX" sz="1800" b="1" dirty="0" smtClean="0">
                <a:latin typeface="Lucida Sans" panose="020B0602030504020204" pitchFamily="34" charset="0"/>
              </a:rPr>
              <a:t>IPP, Patologías, poblaciones, dosis…</a:t>
            </a:r>
            <a:endParaRPr lang="es-MX" sz="1800" b="1" dirty="0">
              <a:latin typeface="Lucida Sans" panose="020B0602030504020204" pitchFamily="34" charset="0"/>
            </a:endParaRPr>
          </a:p>
        </p:txBody>
      </p:sp>
      <p:sp>
        <p:nvSpPr>
          <p:cNvPr id="11" name="Título 2"/>
          <p:cNvSpPr txBox="1">
            <a:spLocks/>
          </p:cNvSpPr>
          <p:nvPr/>
        </p:nvSpPr>
        <p:spPr>
          <a:xfrm>
            <a:off x="0" y="4255169"/>
            <a:ext cx="3749460" cy="944096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s-MX" sz="1800" b="1" dirty="0" smtClean="0">
                <a:latin typeface="Lucida Sans" panose="020B0602030504020204" pitchFamily="34" charset="0"/>
              </a:rPr>
              <a:t>Estudios clínicos: Perfil de EFICACIA…</a:t>
            </a:r>
            <a:endParaRPr lang="es-MX" sz="1800" b="1" dirty="0">
              <a:latin typeface="Lucida Sans" panose="020B0602030504020204" pitchFamily="34" charset="0"/>
            </a:endParaRPr>
          </a:p>
        </p:txBody>
      </p:sp>
      <p:sp>
        <p:nvSpPr>
          <p:cNvPr id="12" name="Título 2"/>
          <p:cNvSpPr txBox="1">
            <a:spLocks/>
          </p:cNvSpPr>
          <p:nvPr/>
        </p:nvSpPr>
        <p:spPr>
          <a:xfrm>
            <a:off x="6721642" y="5081357"/>
            <a:ext cx="5454316" cy="909373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s-MX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DISPENSACIÓN / MANEJO</a:t>
            </a:r>
            <a:r>
              <a:rPr lang="es-MX" sz="1800" b="1" dirty="0" smtClean="0">
                <a:latin typeface="Lucida Sans" panose="020B0602030504020204" pitchFamily="34" charset="0"/>
              </a:rPr>
              <a:t> : Papel del farmacéutico …</a:t>
            </a:r>
            <a:endParaRPr lang="es-MX" sz="1800" b="1" dirty="0">
              <a:latin typeface="Lucida Sans" panose="020B0602030504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61" y="1945536"/>
            <a:ext cx="4508074" cy="30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6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136525" y="461712"/>
            <a:ext cx="7033962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b="1" i="1" kern="10" dirty="0" smtClean="0">
                <a:ln w="19050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9933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vers Condensed"/>
              </a:rPr>
              <a:t>Gracias por su atención!</a:t>
            </a:r>
            <a:endParaRPr lang="es-MX" b="1" i="1" kern="10" dirty="0">
              <a:ln w="19050">
                <a:solidFill>
                  <a:srgbClr val="003366"/>
                </a:solidFill>
                <a:round/>
                <a:headEnd/>
                <a:tailEnd/>
              </a:ln>
              <a:solidFill>
                <a:srgbClr val="993366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Univers Condensed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1652372"/>
            <a:ext cx="6613441" cy="1077218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sz="3200" b="1" kern="10" dirty="0" smtClean="0">
                <a:ln w="1905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vers Condensed"/>
              </a:rPr>
              <a:t>aibarra@correo.xoc.uam.mx</a:t>
            </a:r>
          </a:p>
          <a:p>
            <a:pPr algn="ctr"/>
            <a:r>
              <a:rPr lang="es-MX" sz="3200" b="1" kern="10" dirty="0" smtClean="0">
                <a:ln w="1905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Univers Condensed"/>
              </a:rPr>
              <a:t>nanoguez@correo.xoc.uam.mx</a:t>
            </a:r>
            <a:endParaRPr lang="es-MX" sz="3200" b="1" kern="10" dirty="0">
              <a:ln w="19050">
                <a:solidFill>
                  <a:srgbClr val="CC99FF"/>
                </a:solidFill>
                <a:round/>
                <a:headEnd/>
                <a:tailEnd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Univers Condensed"/>
            </a:endParaRPr>
          </a:p>
        </p:txBody>
      </p:sp>
      <p:pic>
        <p:nvPicPr>
          <p:cNvPr id="8" name="Picture 11" descr="druggi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2042" y="1"/>
            <a:ext cx="60799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16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842963" y="514648"/>
            <a:ext cx="9000000" cy="4680000"/>
            <a:chOff x="842963" y="514648"/>
            <a:chExt cx="8558212" cy="442948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2963" y="514648"/>
              <a:ext cx="4200524" cy="4429484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0651" y="514648"/>
              <a:ext cx="4200524" cy="4429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33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528636" y="228897"/>
            <a:ext cx="9000000" cy="4680000"/>
            <a:chOff x="528637" y="228898"/>
            <a:chExt cx="8615363" cy="4126021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8637" y="228898"/>
              <a:ext cx="4143376" cy="4126021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0624" y="228898"/>
              <a:ext cx="4143376" cy="41060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11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343025" y="1745273"/>
            <a:ext cx="9285755" cy="4680000"/>
            <a:chOff x="1343025" y="1745273"/>
            <a:chExt cx="9285755" cy="4680000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3025" y="1767978"/>
              <a:ext cx="4500000" cy="4657295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8780" y="1745273"/>
              <a:ext cx="4500000" cy="46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3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246" t="30469" r="16142" b="17188"/>
          <a:stretch/>
        </p:blipFill>
        <p:spPr>
          <a:xfrm>
            <a:off x="714375" y="1085851"/>
            <a:ext cx="10358438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89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0"/>
            <a:ext cx="8201026" cy="672057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205537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http://www.laguia420.com/weedblog/81-radiografia-de-la-marihuana-medicinal.html</a:t>
            </a:r>
          </a:p>
        </p:txBody>
      </p:sp>
    </p:spTree>
    <p:extLst>
      <p:ext uri="{BB962C8B-B14F-4D97-AF65-F5344CB8AC3E}">
        <p14:creationId xmlns:p14="http://schemas.microsoft.com/office/powerpoint/2010/main" val="1296547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7 Rectángulo"/>
          <p:cNvSpPr/>
          <p:nvPr/>
        </p:nvSpPr>
        <p:spPr>
          <a:xfrm>
            <a:off x="0" y="6289100"/>
            <a:ext cx="11004884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59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s-ES" sz="1600" dirty="0" smtClean="0">
                <a:latin typeface="Arial" pitchFamily="34" charset="0"/>
                <a:cs typeface="Arial" pitchFamily="34" charset="0"/>
                <a:hlinkClick r:id="rId5"/>
              </a:rPr>
              <a:t>http://eleconomista.com.mx/industrias/2016/01/20/empresas-marihuana-ponen-ojo-mexico-ante-expectativa-legalizacion</a:t>
            </a:r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s-ES" sz="1600" dirty="0" err="1" smtClean="0">
                <a:latin typeface="Arial" pitchFamily="34" charset="0"/>
                <a:cs typeface="Arial" pitchFamily="34" charset="0"/>
              </a:rPr>
              <a:t>ArcView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latin typeface="Arial" pitchFamily="34" charset="0"/>
                <a:cs typeface="Arial" pitchFamily="34" charset="0"/>
              </a:rPr>
              <a:t>Group</a:t>
            </a:r>
            <a:endParaRPr lang="es-E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://www.cannaproseries.com/wp-content/uploads/2016/03/danielspark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6" y="15875"/>
            <a:ext cx="1819123" cy="175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420intel.com/sites/default/files/field/image/gqBm9non%5B1%5D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969" y="7937"/>
            <a:ext cx="1740486" cy="176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2 CuadroTexto"/>
          <p:cNvSpPr txBox="1"/>
          <p:nvPr/>
        </p:nvSpPr>
        <p:spPr>
          <a:xfrm>
            <a:off x="3583455" y="-4288"/>
            <a:ext cx="4355514" cy="1754326"/>
          </a:xfrm>
          <a:prstGeom prst="rect">
            <a:avLst/>
          </a:prstGeom>
          <a:solidFill>
            <a:schemeClr val="accent6">
              <a:lumMod val="20000"/>
              <a:lumOff val="8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b="1" dirty="0" smtClean="0">
                <a:latin typeface="Lucida Sans" panose="020B0602030504020204" pitchFamily="34" charset="0"/>
                <a:cs typeface="Arial" pitchFamily="34" charset="0"/>
              </a:rPr>
              <a:t>“Yo personalmente, </a:t>
            </a:r>
          </a:p>
          <a:p>
            <a:pPr algn="ctr">
              <a:lnSpc>
                <a:spcPct val="150000"/>
              </a:lnSpc>
            </a:pPr>
            <a:r>
              <a:rPr lang="es-ES" sz="2400" b="1" dirty="0" smtClean="0">
                <a:latin typeface="Lucida Sans" panose="020B0602030504020204" pitchFamily="34" charset="0"/>
                <a:cs typeface="Arial" pitchFamily="34" charset="0"/>
              </a:rPr>
              <a:t>no temo ir a México”</a:t>
            </a:r>
          </a:p>
          <a:p>
            <a:pPr algn="r">
              <a:lnSpc>
                <a:spcPct val="150000"/>
              </a:lnSpc>
            </a:pPr>
            <a:r>
              <a:rPr lang="es-ES" sz="2400" b="1" dirty="0" smtClean="0">
                <a:latin typeface="Lucida Sans" panose="020B0602030504020204" pitchFamily="34" charset="0"/>
                <a:cs typeface="Arial" pitchFamily="34" charset="0"/>
              </a:rPr>
              <a:t> </a:t>
            </a:r>
            <a:r>
              <a:rPr lang="es-ES" sz="2000" b="1" i="1" dirty="0" smtClean="0">
                <a:latin typeface="Lucida Sans" panose="020B0602030504020204" pitchFamily="34" charset="0"/>
                <a:cs typeface="Arial" pitchFamily="34" charset="0"/>
              </a:rPr>
              <a:t>Daniel </a:t>
            </a:r>
            <a:r>
              <a:rPr lang="es-ES" sz="2000" b="1" i="1" dirty="0" err="1" smtClean="0">
                <a:latin typeface="Lucida Sans" panose="020B0602030504020204" pitchFamily="34" charset="0"/>
                <a:cs typeface="Arial" pitchFamily="34" charset="0"/>
              </a:rPr>
              <a:t>Sparks</a:t>
            </a:r>
            <a:endParaRPr lang="es-ES" b="1" i="1" dirty="0">
              <a:latin typeface="Lucida Sans" panose="020B0602030504020204" pitchFamily="34" charset="0"/>
              <a:cs typeface="Arial" pitchFamily="34" charset="0"/>
            </a:endParaRPr>
          </a:p>
        </p:txBody>
      </p:sp>
      <p:pic>
        <p:nvPicPr>
          <p:cNvPr id="7176" name="Picture 8" descr="http://mms.businesswire.com/media/20150108005202/en/448046/5/Brendan_Kennedy_head_shot_-_high_re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t="8347" r="7877" b="20125"/>
          <a:stretch/>
        </p:blipFill>
        <p:spPr bwMode="auto">
          <a:xfrm>
            <a:off x="0" y="2180352"/>
            <a:ext cx="1819124" cy="176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9"/>
          <a:srcRect l="3492" r="61251"/>
          <a:stretch/>
        </p:blipFill>
        <p:spPr>
          <a:xfrm>
            <a:off x="1842968" y="2180352"/>
            <a:ext cx="1714587" cy="1761480"/>
          </a:xfrm>
          <a:prstGeom prst="rect">
            <a:avLst/>
          </a:prstGeom>
        </p:spPr>
      </p:pic>
      <p:sp>
        <p:nvSpPr>
          <p:cNvPr id="37" name="2 CuadroTexto"/>
          <p:cNvSpPr txBox="1"/>
          <p:nvPr/>
        </p:nvSpPr>
        <p:spPr>
          <a:xfrm>
            <a:off x="3581399" y="2187506"/>
            <a:ext cx="6009724" cy="1754326"/>
          </a:xfrm>
          <a:prstGeom prst="rect">
            <a:avLst/>
          </a:prstGeom>
          <a:solidFill>
            <a:schemeClr val="accent1">
              <a:lumMod val="40000"/>
              <a:lumOff val="60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 smtClean="0">
                <a:latin typeface="Lucida Sans" panose="020B0602030504020204" pitchFamily="34" charset="0"/>
                <a:cs typeface="Arial" pitchFamily="34" charset="0"/>
              </a:rPr>
              <a:t>“</a:t>
            </a:r>
            <a:r>
              <a:rPr lang="es-MX" b="1" dirty="0" smtClean="0">
                <a:latin typeface="Lucida Sans" panose="020B0602030504020204" pitchFamily="34" charset="0"/>
                <a:cs typeface="Arial" pitchFamily="34" charset="0"/>
              </a:rPr>
              <a:t>América del Norte (...) se mueve en la misma dirección, y es más que simbólico: es un indicador de lo que pasará a escala global“</a:t>
            </a:r>
            <a:endParaRPr lang="es-ES" b="1" dirty="0">
              <a:latin typeface="Lucida Sans" panose="020B0602030504020204" pitchFamily="34" charset="0"/>
              <a:cs typeface="Arial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s-ES" b="1" i="1" dirty="0" err="1" smtClean="0">
                <a:latin typeface="Lucida Sans" panose="020B0602030504020204" pitchFamily="34" charset="0"/>
                <a:cs typeface="Arial" pitchFamily="34" charset="0"/>
              </a:rPr>
              <a:t>Brendan</a:t>
            </a:r>
            <a:r>
              <a:rPr lang="es-ES" b="1" i="1" dirty="0" smtClean="0">
                <a:latin typeface="Lucida Sans" panose="020B0602030504020204" pitchFamily="34" charset="0"/>
                <a:cs typeface="Arial" pitchFamily="34" charset="0"/>
              </a:rPr>
              <a:t> Kennedy, </a:t>
            </a:r>
            <a:r>
              <a:rPr lang="es-ES" b="1" i="1" dirty="0" err="1" smtClean="0">
                <a:latin typeface="Lucida Sans" panose="020B0602030504020204" pitchFamily="34" charset="0"/>
                <a:cs typeface="Arial" pitchFamily="34" charset="0"/>
              </a:rPr>
              <a:t>Privateer</a:t>
            </a:r>
            <a:r>
              <a:rPr lang="es-ES" b="1" i="1" dirty="0" smtClean="0">
                <a:latin typeface="Lucida Sans" panose="020B0602030504020204" pitchFamily="34" charset="0"/>
                <a:cs typeface="Arial" pitchFamily="34" charset="0"/>
              </a:rPr>
              <a:t> Holding</a:t>
            </a:r>
            <a:endParaRPr lang="es-ES" sz="1600" b="1" i="1" dirty="0">
              <a:latin typeface="Lucida Sans" panose="020B0602030504020204" pitchFamily="34" charset="0"/>
              <a:cs typeface="Arial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149642" y="3980776"/>
            <a:ext cx="10042358" cy="2308324"/>
          </a:xfrm>
          <a:prstGeom prst="rect">
            <a:avLst/>
          </a:prstGeom>
          <a:solidFill>
            <a:schemeClr val="accent2">
              <a:lumMod val="40000"/>
              <a:lumOff val="60000"/>
              <a:alpha val="42000"/>
            </a:schemeClr>
          </a:solidFill>
        </p:spPr>
        <p:txBody>
          <a:bodyPr wrap="square">
            <a:spAutoFit/>
          </a:bodyPr>
          <a:lstStyle/>
          <a:p>
            <a:pPr marL="457200" indent="-457200" algn="r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sz="2400" b="1" dirty="0" smtClean="0">
                <a:latin typeface="Lucida Sans" panose="020B0602030504020204" pitchFamily="34" charset="0"/>
              </a:rPr>
              <a:t>1, 700 millones USD / año</a:t>
            </a:r>
          </a:p>
          <a:p>
            <a:pPr marL="457200" indent="-457200" algn="r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sz="2400" b="1" dirty="0" smtClean="0">
                <a:latin typeface="Lucida Sans" panose="020B0602030504020204" pitchFamily="34" charset="0"/>
              </a:rPr>
              <a:t>Mercado: 36, 800 millones USD</a:t>
            </a:r>
          </a:p>
          <a:p>
            <a:pPr marL="457200" indent="-457200" algn="r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sz="2400" b="1" dirty="0" smtClean="0">
                <a:latin typeface="Lucida Sans" panose="020B0602030504020204" pitchFamily="34" charset="0"/>
              </a:rPr>
              <a:t>Cultivos, medicamentos, software inventarios, proveedores,</a:t>
            </a:r>
          </a:p>
          <a:p>
            <a:pPr marL="342900" indent="-342900" algn="r">
              <a:lnSpc>
                <a:spcPct val="150000"/>
              </a:lnSpc>
              <a:buFont typeface="SweetLeaf" panose="00000400000000000000" pitchFamily="2" charset="0"/>
              <a:buChar char="*"/>
            </a:pPr>
            <a:r>
              <a:rPr lang="es-MX" sz="2400" b="1" dirty="0" smtClean="0">
                <a:latin typeface="Lucida Sans" panose="020B0602030504020204" pitchFamily="34" charset="0"/>
              </a:rPr>
              <a:t>    </a:t>
            </a:r>
            <a:r>
              <a:rPr lang="es-MX" sz="2400" b="1" i="1" dirty="0" smtClean="0">
                <a:latin typeface="Lucida Sans" panose="020B0602030504020204" pitchFamily="34" charset="0"/>
              </a:rPr>
              <a:t>Turismo médico, </a:t>
            </a:r>
            <a:r>
              <a:rPr lang="es-MX" sz="2400" b="1" dirty="0" smtClean="0">
                <a:latin typeface="Lucida Sans" panose="020B0602030504020204" pitchFamily="34" charset="0"/>
              </a:rPr>
              <a:t>redes sociales</a:t>
            </a:r>
            <a:endParaRPr lang="es-MX" sz="2400" b="1" dirty="0">
              <a:latin typeface="Lucida Sans" panose="020B0602030504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992"/>
            <a:ext cx="22479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4" y="802106"/>
            <a:ext cx="6218572" cy="17745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693884"/>
            <a:ext cx="10058400" cy="173487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6496373"/>
            <a:ext cx="4743606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s-MX" dirty="0" smtClean="0">
                <a:latin typeface="Lucida Sans" panose="020B0602030504020204" pitchFamily="34" charset="0"/>
              </a:rPr>
              <a:t>http://www.privateerholdings.com/tilray</a:t>
            </a:r>
            <a:endParaRPr lang="es-MX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48394" y="6488668"/>
            <a:ext cx="4743606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s-MX" dirty="0" smtClean="0">
                <a:latin typeface="Lucida Sans" panose="020B0602030504020204" pitchFamily="34" charset="0"/>
              </a:rPr>
              <a:t>http://www.privateerholdings.com/tilray</a:t>
            </a:r>
            <a:endParaRPr lang="es-MX" dirty="0">
              <a:latin typeface="Lucida Sans" panose="020B0602030504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3271" t="11459" r="13135" b="7182"/>
          <a:stretch/>
        </p:blipFill>
        <p:spPr>
          <a:xfrm>
            <a:off x="513348" y="128337"/>
            <a:ext cx="10876548" cy="595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0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18313" t="15625" r="19792" b="214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54" y="0"/>
            <a:ext cx="9144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6488668"/>
            <a:ext cx="3188693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s-MX" dirty="0" smtClean="0">
                <a:latin typeface="Lucida Sans" panose="020B0602030504020204" pitchFamily="34" charset="0"/>
              </a:rPr>
              <a:t>https://www.mettrum.com</a:t>
            </a:r>
            <a:endParaRPr lang="es-MX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78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colorTemperature colorTemp="6122"/>
                    </a14:imgEffect>
                    <a14:imgEffect>
                      <a14:saturation sat="128000"/>
                    </a14:imgEffect>
                    <a14:imgEffect>
                      <a14:brightnessContrast bright="-15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5614" r="7343" b="5964"/>
          <a:stretch/>
        </p:blipFill>
        <p:spPr>
          <a:xfrm>
            <a:off x="0" y="0"/>
            <a:ext cx="7571873" cy="606391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48394" y="6488668"/>
            <a:ext cx="4743606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s-MX" dirty="0" smtClean="0">
                <a:latin typeface="Lucida Sans" panose="020B0602030504020204" pitchFamily="34" charset="0"/>
              </a:rPr>
              <a:t>http://www.privateerholdings.com/tilray</a:t>
            </a:r>
            <a:endParaRPr lang="es-MX" dirty="0">
              <a:latin typeface="Lucida Sans" panose="020B0602030504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r="1434" b="4831"/>
          <a:stretch/>
        </p:blipFill>
        <p:spPr>
          <a:xfrm>
            <a:off x="7571873" y="2903621"/>
            <a:ext cx="3577391" cy="31602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1873" y="0"/>
            <a:ext cx="4175029" cy="290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9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3118</Words>
  <Application>Microsoft Office PowerPoint</Application>
  <PresentationFormat>Panorámica</PresentationFormat>
  <Paragraphs>340</Paragraphs>
  <Slides>39</Slides>
  <Notes>32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Lucida Sans</vt:lpstr>
      <vt:lpstr>SweetLeaf</vt:lpstr>
      <vt:lpstr>Times New Roman</vt:lpstr>
      <vt:lpstr>Univers Condensed</vt:lpstr>
      <vt:lpstr>Tema de Office</vt:lpstr>
      <vt:lpstr>Imagen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¿De planta maldita a remedio milagroso?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Propuestas de cambio al paradigma de las prohibiciones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M. en C. Alma E. Ibarra Cázares</dc:creator>
  <cp:lastModifiedBy>M. en C. Alma E. Ibarra Cázares</cp:lastModifiedBy>
  <cp:revision>105</cp:revision>
  <dcterms:created xsi:type="dcterms:W3CDTF">2016-06-02T07:04:04Z</dcterms:created>
  <dcterms:modified xsi:type="dcterms:W3CDTF">2016-10-24T03:11:24Z</dcterms:modified>
</cp:coreProperties>
</file>