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57"/>
  </p:notesMasterIdLst>
  <p:sldIdLst>
    <p:sldId id="257" r:id="rId2"/>
    <p:sldId id="267" r:id="rId3"/>
    <p:sldId id="346" r:id="rId4"/>
    <p:sldId id="265" r:id="rId5"/>
    <p:sldId id="259" r:id="rId6"/>
    <p:sldId id="261" r:id="rId7"/>
    <p:sldId id="335" r:id="rId8"/>
    <p:sldId id="264" r:id="rId9"/>
    <p:sldId id="286" r:id="rId10"/>
    <p:sldId id="283" r:id="rId11"/>
    <p:sldId id="287" r:id="rId12"/>
    <p:sldId id="296" r:id="rId13"/>
    <p:sldId id="297" r:id="rId14"/>
    <p:sldId id="298" r:id="rId15"/>
    <p:sldId id="299" r:id="rId16"/>
    <p:sldId id="304" r:id="rId17"/>
    <p:sldId id="300" r:id="rId18"/>
    <p:sldId id="305" r:id="rId19"/>
    <p:sldId id="306" r:id="rId20"/>
    <p:sldId id="338" r:id="rId21"/>
    <p:sldId id="339" r:id="rId22"/>
    <p:sldId id="336" r:id="rId23"/>
    <p:sldId id="311" r:id="rId24"/>
    <p:sldId id="313" r:id="rId25"/>
    <p:sldId id="310" r:id="rId26"/>
    <p:sldId id="316" r:id="rId27"/>
    <p:sldId id="315" r:id="rId28"/>
    <p:sldId id="314" r:id="rId29"/>
    <p:sldId id="317" r:id="rId30"/>
    <p:sldId id="319" r:id="rId31"/>
    <p:sldId id="312" r:id="rId32"/>
    <p:sldId id="318" r:id="rId33"/>
    <p:sldId id="321" r:id="rId34"/>
    <p:sldId id="337" r:id="rId35"/>
    <p:sldId id="325" r:id="rId36"/>
    <p:sldId id="323" r:id="rId37"/>
    <p:sldId id="326" r:id="rId38"/>
    <p:sldId id="328" r:id="rId39"/>
    <p:sldId id="327" r:id="rId40"/>
    <p:sldId id="288" r:id="rId41"/>
    <p:sldId id="281" r:id="rId42"/>
    <p:sldId id="331" r:id="rId43"/>
    <p:sldId id="330" r:id="rId44"/>
    <p:sldId id="332" r:id="rId45"/>
    <p:sldId id="334" r:id="rId46"/>
    <p:sldId id="340" r:id="rId47"/>
    <p:sldId id="341" r:id="rId48"/>
    <p:sldId id="343" r:id="rId49"/>
    <p:sldId id="344" r:id="rId50"/>
    <p:sldId id="345" r:id="rId51"/>
    <p:sldId id="350" r:id="rId52"/>
    <p:sldId id="347" r:id="rId53"/>
    <p:sldId id="278" r:id="rId54"/>
    <p:sldId id="260" r:id="rId55"/>
    <p:sldId id="258" r:id="rId5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9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6D354-889C-45EE-9F6F-3CA15CFB45C5}" type="datetimeFigureOut">
              <a:rPr lang="es-MX" smtClean="0"/>
              <a:t>22/10/2019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D115F-30AA-45A1-A8E0-90216931E4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5183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F222B-6633-49F7-8A1A-1E51D0F7E364}" type="datetimeFigureOut">
              <a:rPr lang="es-MX" smtClean="0"/>
              <a:t>22/10/2019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3DDB260-ACFD-45DE-98B3-A928253714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3718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F222B-6633-49F7-8A1A-1E51D0F7E364}" type="datetimeFigureOut">
              <a:rPr lang="es-MX" smtClean="0"/>
              <a:t>22/10/2019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3DDB260-ACFD-45DE-98B3-A928253714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6284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F222B-6633-49F7-8A1A-1E51D0F7E364}" type="datetimeFigureOut">
              <a:rPr lang="es-MX" smtClean="0"/>
              <a:t>22/10/2019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3DDB260-ACFD-45DE-98B3-A928253714BC}" type="slidenum">
              <a:rPr lang="es-MX" smtClean="0"/>
              <a:t>‹Nº›</a:t>
            </a:fld>
            <a:endParaRPr lang="es-MX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3749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F222B-6633-49F7-8A1A-1E51D0F7E364}" type="datetimeFigureOut">
              <a:rPr lang="es-MX" smtClean="0"/>
              <a:t>22/10/2019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3DDB260-ACFD-45DE-98B3-A928253714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7289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F222B-6633-49F7-8A1A-1E51D0F7E364}" type="datetimeFigureOut">
              <a:rPr lang="es-MX" smtClean="0"/>
              <a:t>22/10/2019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3DDB260-ACFD-45DE-98B3-A928253714BC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3539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F222B-6633-49F7-8A1A-1E51D0F7E364}" type="datetimeFigureOut">
              <a:rPr lang="es-MX" smtClean="0"/>
              <a:t>22/10/2019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3DDB260-ACFD-45DE-98B3-A928253714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2233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F222B-6633-49F7-8A1A-1E51D0F7E364}" type="datetimeFigureOut">
              <a:rPr lang="es-MX" smtClean="0"/>
              <a:t>22/10/2019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DB260-ACFD-45DE-98B3-A928253714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5436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F222B-6633-49F7-8A1A-1E51D0F7E364}" type="datetimeFigureOut">
              <a:rPr lang="es-MX" smtClean="0"/>
              <a:t>22/10/2019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DB260-ACFD-45DE-98B3-A928253714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0158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F222B-6633-49F7-8A1A-1E51D0F7E364}" type="datetimeFigureOut">
              <a:rPr lang="es-MX" smtClean="0"/>
              <a:t>22/10/2019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DB260-ACFD-45DE-98B3-A928253714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768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F222B-6633-49F7-8A1A-1E51D0F7E364}" type="datetimeFigureOut">
              <a:rPr lang="es-MX" smtClean="0"/>
              <a:t>22/10/2019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3DDB260-ACFD-45DE-98B3-A928253714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5287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F222B-6633-49F7-8A1A-1E51D0F7E364}" type="datetimeFigureOut">
              <a:rPr lang="es-MX" smtClean="0"/>
              <a:t>22/10/2019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3DDB260-ACFD-45DE-98B3-A928253714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5684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F222B-6633-49F7-8A1A-1E51D0F7E364}" type="datetimeFigureOut">
              <a:rPr lang="es-MX" smtClean="0"/>
              <a:t>22/10/2019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3DDB260-ACFD-45DE-98B3-A928253714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2813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F222B-6633-49F7-8A1A-1E51D0F7E364}" type="datetimeFigureOut">
              <a:rPr lang="es-MX" smtClean="0"/>
              <a:t>22/10/2019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DB260-ACFD-45DE-98B3-A928253714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8048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F222B-6633-49F7-8A1A-1E51D0F7E364}" type="datetimeFigureOut">
              <a:rPr lang="es-MX" smtClean="0"/>
              <a:t>22/10/2019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DB260-ACFD-45DE-98B3-A928253714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762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F222B-6633-49F7-8A1A-1E51D0F7E364}" type="datetimeFigureOut">
              <a:rPr lang="es-MX" smtClean="0"/>
              <a:t>22/10/2019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DB260-ACFD-45DE-98B3-A928253714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8971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F222B-6633-49F7-8A1A-1E51D0F7E364}" type="datetimeFigureOut">
              <a:rPr lang="es-MX" smtClean="0"/>
              <a:t>22/10/2019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3DDB260-ACFD-45DE-98B3-A928253714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6747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F222B-6633-49F7-8A1A-1E51D0F7E364}" type="datetimeFigureOut">
              <a:rPr lang="es-MX" smtClean="0"/>
              <a:t>22/10/2019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3DDB260-ACFD-45DE-98B3-A928253714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935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9.jpeg"/><Relationship Id="rId7" Type="http://schemas.openxmlformats.org/officeDocument/2006/relationships/image" Target="../media/image49.gif"/><Relationship Id="rId2" Type="http://schemas.openxmlformats.org/officeDocument/2006/relationships/hyperlink" Target="http://es.wikipedia.org/wiki/Imagen:Milk_glass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hyperlink" Target="//commons.wikimedia.org/wiki/File:Hand-made_butter.jpg" TargetMode="External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hyperlink" Target="http://www.google.com.mx/url?sa=i&amp;rct=j&amp;q=&amp;esrc=s&amp;frm=1&amp;source=images&amp;cd=&amp;cad=rja&amp;uact=8&amp;docid=oEegHzW43-HrAM&amp;tbnid=s9LdgpOXm4FnRM:&amp;ved=0CAUQjRw&amp;url=http://www.tecomsamex.com/products/%E2%80%A2agua-bonafont-1-litro-paq-c%7b47%7d6-pzs.html&amp;ei=VTmoU5acMIyNqAaruIDADQ&amp;bvm=bv.69411363,d.b2k&amp;psig=AFQjCNGkScl-sJnzh0Ua6VL9Fv_z5nDP_Q&amp;ust=1403619745487329" TargetMode="External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hyperlink" Target="http://www.google.com.mx/url?sa=i&amp;rct=j&amp;q=&amp;esrc=s&amp;frm=1&amp;source=images&amp;cd=&amp;cad=rja&amp;uact=8&amp;docid=I46R_yXz-k1szM&amp;tbnid=v-_Kgi4Xvf_nhM:&amp;ved=0CAUQjRw&amp;url=http://www.superama.com.mx/superama/Detalle-de-articulo.aspx?upc=0750105531300&amp;ei=aDaoU9z0OIWRqgaB6IDoDw&amp;bvm=bv.69411363,d.b2k&amp;psig=AFQjCNH9bPGN--yoAqsG-Pl95FzclgT9cA&amp;ust=1403619302625782" TargetMode="External"/><Relationship Id="rId10" Type="http://schemas.openxmlformats.org/officeDocument/2006/relationships/image" Target="../media/image71.jpeg"/><Relationship Id="rId4" Type="http://schemas.openxmlformats.org/officeDocument/2006/relationships/image" Target="../media/image66.jpeg"/><Relationship Id="rId9" Type="http://schemas.openxmlformats.org/officeDocument/2006/relationships/image" Target="../media/image70.jpeg"/><Relationship Id="rId1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oleObject" Target="../embeddings/oleObject2.bin"/><Relationship Id="rId7" Type="http://schemas.openxmlformats.org/officeDocument/2006/relationships/image" Target="../media/image82.jpe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1.jpeg"/><Relationship Id="rId11" Type="http://schemas.openxmlformats.org/officeDocument/2006/relationships/image" Target="../media/image79.emf"/><Relationship Id="rId5" Type="http://schemas.openxmlformats.org/officeDocument/2006/relationships/image" Target="../media/image80.jpe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78.wmf"/><Relationship Id="rId9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8.pn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12" Type="http://schemas.openxmlformats.org/officeDocument/2006/relationships/image" Target="../media/image101.jpeg"/><Relationship Id="rId2" Type="http://schemas.openxmlformats.org/officeDocument/2006/relationships/hyperlink" Target="http://correo.xoc.uam.mx/cgi-bin/openwebmail/openwebmail-viewatt.pl/ESTANDAR%20ESTEROLES.jpg?action=viewattachment&amp;sessionid=reygut*correo.xoc.uam.mx-session-0.802394486122893&amp;message_id=%3cBAY169-W5100D28CD31AA39BA81074EE510@phx.gbl%3e&amp;folder=INBOX&amp;attachment_nodeid=0-6&amp;convfrom=none.iso-8859-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hdphoto" Target="../media/hdphoto2.wdp"/><Relationship Id="rId7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6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7.wm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11" Type="http://schemas.openxmlformats.org/officeDocument/2006/relationships/image" Target="../media/image8.png"/><Relationship Id="rId5" Type="http://schemas.openxmlformats.org/officeDocument/2006/relationships/image" Target="../media/image112.jpeg"/><Relationship Id="rId10" Type="http://schemas.openxmlformats.org/officeDocument/2006/relationships/image" Target="../media/image116.jpeg"/><Relationship Id="rId4" Type="http://schemas.openxmlformats.org/officeDocument/2006/relationships/image" Target="../media/image111.jpeg"/><Relationship Id="rId9" Type="http://schemas.microsoft.com/office/2007/relationships/hdphoto" Target="../media/hdphoto9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27.jpeg"/><Relationship Id="rId7" Type="http://schemas.openxmlformats.org/officeDocument/2006/relationships/image" Target="../media/image125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8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microsoft.com/office/2007/relationships/hdphoto" Target="../media/hdphoto10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Relationship Id="rId9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44.jpg"/><Relationship Id="rId4" Type="http://schemas.openxmlformats.org/officeDocument/2006/relationships/image" Target="../media/image143.jp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hyperlink" Target="mailto:reygut@correo.xoc.uam.mx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jpe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jpeg"/><Relationship Id="rId11" Type="http://schemas.openxmlformats.org/officeDocument/2006/relationships/image" Target="../media/image27.jpeg"/><Relationship Id="rId5" Type="http://schemas.openxmlformats.org/officeDocument/2006/relationships/image" Target="../media/image23.jpeg"/><Relationship Id="rId10" Type="http://schemas.openxmlformats.org/officeDocument/2006/relationships/image" Target="../media/image26.jpeg"/><Relationship Id="rId4" Type="http://schemas.openxmlformats.org/officeDocument/2006/relationships/image" Target="../media/image22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.jpeg"/><Relationship Id="rId7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hyperlink" Target="http://es.wikipedia.org/wiki/Imagen:Milk_glass.jpg" TargetMode="Externa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>
          <a:xfrm>
            <a:off x="1554020" y="1380763"/>
            <a:ext cx="10304876" cy="5408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b="1" dirty="0">
                <a:latin typeface="Arial"/>
              </a:rPr>
              <a:t>UNIVERSIDAD AUTÓNOMA METROPOLITANA</a:t>
            </a:r>
            <a:br>
              <a:rPr lang="es-ES" sz="2000" b="1" dirty="0">
                <a:latin typeface="Arial"/>
              </a:rPr>
            </a:br>
            <a:r>
              <a:rPr lang="es-ES" sz="2000" b="1" dirty="0">
                <a:latin typeface="Arial"/>
              </a:rPr>
              <a:t>UNIDAD XOCHIMILCO</a:t>
            </a:r>
          </a:p>
          <a:p>
            <a:r>
              <a:rPr lang="es-ES" sz="1000" b="1" dirty="0">
                <a:latin typeface="Arial"/>
              </a:rPr>
              <a:t/>
            </a:r>
            <a:br>
              <a:rPr lang="es-ES" sz="1000" b="1" dirty="0">
                <a:latin typeface="Arial"/>
              </a:rPr>
            </a:br>
            <a:r>
              <a:rPr lang="es-ES" sz="1800" b="1" dirty="0">
                <a:latin typeface="Arial"/>
              </a:rPr>
              <a:t>DIVISIÓN DE CIENCIAS BIOLÓGICAS Y DE LA SALUD</a:t>
            </a:r>
          </a:p>
          <a:p>
            <a:r>
              <a:rPr lang="es-ES" sz="1000" b="1" dirty="0">
                <a:latin typeface="Arial"/>
              </a:rPr>
              <a:t/>
            </a:r>
            <a:br>
              <a:rPr lang="es-ES" sz="1000" b="1" dirty="0">
                <a:latin typeface="Arial"/>
              </a:rPr>
            </a:br>
            <a:r>
              <a:rPr lang="es-ES" sz="1600" b="1" dirty="0">
                <a:latin typeface="Arial"/>
              </a:rPr>
              <a:t>DEPARTAMENTO DE PRODUCCIÓN AGRÍCOLA Y ANIMAL</a:t>
            </a:r>
            <a:r>
              <a:rPr lang="es-ES" sz="1800" b="1" dirty="0">
                <a:latin typeface="Arial"/>
              </a:rPr>
              <a:t/>
            </a:r>
            <a:br>
              <a:rPr lang="es-ES" sz="1800" b="1" dirty="0">
                <a:latin typeface="Arial"/>
              </a:rPr>
            </a:br>
            <a:endParaRPr lang="es-ES" sz="900" b="1" dirty="0">
              <a:latin typeface="Arial"/>
            </a:endParaRPr>
          </a:p>
          <a:p>
            <a:r>
              <a:rPr lang="es-ES" sz="2000" b="1" dirty="0">
                <a:latin typeface="Arial"/>
              </a:rPr>
              <a:t>	 </a:t>
            </a:r>
            <a:r>
              <a:rPr lang="es-ES" sz="2000" b="1" dirty="0" smtClean="0">
                <a:latin typeface="Arial"/>
              </a:rPr>
              <a:t>   </a:t>
            </a:r>
            <a:r>
              <a:rPr lang="es-ES" sz="3000" b="1" i="1" dirty="0" smtClean="0">
                <a:solidFill>
                  <a:srgbClr val="FF0000"/>
                </a:solidFill>
                <a:effectLst>
                  <a:outerShdw dist="38096" dir="2700000">
                    <a:srgbClr val="C0C0C0"/>
                  </a:outerShdw>
                </a:effectLst>
                <a:latin typeface="Arial"/>
              </a:rPr>
              <a:t>Análisis </a:t>
            </a:r>
            <a:r>
              <a:rPr lang="es-ES" sz="3000" b="1" i="1" dirty="0">
                <a:solidFill>
                  <a:srgbClr val="FF0000"/>
                </a:solidFill>
                <a:effectLst>
                  <a:outerShdw dist="38096" dir="2700000">
                    <a:srgbClr val="C0C0C0"/>
                  </a:outerShdw>
                </a:effectLst>
                <a:latin typeface="Arial"/>
              </a:rPr>
              <a:t>e Inocuidad de </a:t>
            </a:r>
            <a:r>
              <a:rPr lang="es-ES" sz="3000" b="1" i="1" dirty="0" smtClean="0">
                <a:solidFill>
                  <a:srgbClr val="FF0000"/>
                </a:solidFill>
                <a:effectLst>
                  <a:outerShdw dist="38096" dir="2700000">
                    <a:srgbClr val="C0C0C0"/>
                  </a:outerShdw>
                </a:effectLst>
                <a:latin typeface="Arial"/>
              </a:rPr>
              <a:t>Lácteos </a:t>
            </a:r>
          </a:p>
          <a:p>
            <a:pPr algn="ctr"/>
            <a:r>
              <a:rPr lang="es-ES" sz="3000" b="1" i="1" dirty="0" smtClean="0">
                <a:solidFill>
                  <a:srgbClr val="FF0000"/>
                </a:solidFill>
                <a:effectLst>
                  <a:outerShdw dist="38096" dir="2700000">
                    <a:srgbClr val="C0C0C0"/>
                  </a:outerShdw>
                </a:effectLst>
                <a:latin typeface="Arial"/>
              </a:rPr>
              <a:t>  “Calidad e inocuidad de la leche”</a:t>
            </a:r>
            <a:r>
              <a:rPr lang="es-ES" sz="2000" b="1" dirty="0">
                <a:latin typeface="Arial"/>
              </a:rPr>
              <a:t>	</a:t>
            </a:r>
            <a:r>
              <a:rPr lang="es-ES" sz="1600" b="1" dirty="0">
                <a:latin typeface="Arial"/>
              </a:rPr>
              <a:t>		</a:t>
            </a:r>
          </a:p>
          <a:p>
            <a:endParaRPr lang="es-ES" sz="1600" b="1" dirty="0">
              <a:latin typeface="Arial"/>
            </a:endParaRPr>
          </a:p>
          <a:p>
            <a:pPr algn="r"/>
            <a:r>
              <a:rPr lang="es-ES" sz="1400" b="1" dirty="0">
                <a:latin typeface="Arial"/>
              </a:rPr>
              <a:t/>
            </a:r>
            <a:br>
              <a:rPr lang="es-ES" sz="1400" b="1" dirty="0">
                <a:latin typeface="Arial"/>
              </a:rPr>
            </a:br>
            <a:r>
              <a:rPr lang="es-ES" sz="1400" b="1" dirty="0">
                <a:latin typeface="Arial"/>
              </a:rPr>
              <a:t>	  	          </a:t>
            </a:r>
            <a:r>
              <a:rPr lang="es-ES" sz="1400" b="1" dirty="0" smtClean="0">
                <a:latin typeface="Arial"/>
              </a:rPr>
              <a:t>  </a:t>
            </a:r>
          </a:p>
          <a:p>
            <a:pPr algn="r"/>
            <a:endParaRPr lang="es-ES" sz="1400" b="1" dirty="0">
              <a:latin typeface="Arial"/>
            </a:endParaRPr>
          </a:p>
          <a:p>
            <a:pPr algn="r"/>
            <a:endParaRPr lang="es-ES" sz="1400" b="1" dirty="0" smtClean="0">
              <a:latin typeface="Arial"/>
            </a:endParaRPr>
          </a:p>
          <a:p>
            <a:pPr algn="r"/>
            <a:r>
              <a:rPr lang="es-ES" sz="1400" b="1" dirty="0" smtClean="0">
                <a:latin typeface="Arial"/>
              </a:rPr>
              <a:t>DR</a:t>
            </a:r>
            <a:r>
              <a:rPr lang="es-ES" sz="1400" b="1" dirty="0">
                <a:latin typeface="Arial"/>
              </a:rPr>
              <a:t>. REY GUTIÉRREZ TOLENTINO</a:t>
            </a:r>
            <a:br>
              <a:rPr lang="es-ES" sz="1400" b="1" dirty="0">
                <a:latin typeface="Arial"/>
              </a:rPr>
            </a:br>
            <a:r>
              <a:rPr lang="es-ES" sz="1400" b="1" dirty="0">
                <a:latin typeface="Arial"/>
              </a:rPr>
              <a:t> 		</a:t>
            </a:r>
            <a:br>
              <a:rPr lang="es-ES" sz="1400" b="1" dirty="0">
                <a:latin typeface="Arial"/>
              </a:rPr>
            </a:br>
            <a:r>
              <a:rPr lang="es-ES" sz="1400" b="1" dirty="0">
                <a:latin typeface="Arial"/>
              </a:rPr>
              <a:t/>
            </a:r>
            <a:br>
              <a:rPr lang="es-ES" sz="1400" b="1" dirty="0">
                <a:latin typeface="Arial"/>
              </a:rPr>
            </a:br>
            <a:r>
              <a:rPr lang="es-ES" sz="1600" b="1" dirty="0">
                <a:latin typeface="Arial"/>
              </a:rPr>
              <a:t>					</a:t>
            </a:r>
            <a:r>
              <a:rPr lang="es-ES" sz="1200" dirty="0" smtClean="0">
                <a:latin typeface="Arial"/>
              </a:rPr>
              <a:t>CDMX, 15 de agosto del 2019.</a:t>
            </a:r>
            <a:r>
              <a:rPr lang="es-ES" sz="2000" b="1" dirty="0">
                <a:latin typeface="Arial"/>
              </a:rPr>
              <a:t/>
            </a:r>
            <a:br>
              <a:rPr lang="es-ES" sz="2000" b="1" dirty="0">
                <a:latin typeface="Arial"/>
              </a:rPr>
            </a:br>
            <a:r>
              <a:rPr lang="es-ES" sz="2000" b="1" dirty="0">
                <a:latin typeface="Arial"/>
              </a:rPr>
              <a:t/>
            </a:r>
            <a:br>
              <a:rPr lang="es-ES" sz="2000" b="1" dirty="0">
                <a:latin typeface="Arial"/>
              </a:rPr>
            </a:br>
            <a:endParaRPr lang="es-ES" sz="2400" b="1" dirty="0"/>
          </a:p>
        </p:txBody>
      </p:sp>
      <p:pic>
        <p:nvPicPr>
          <p:cNvPr id="6" name="Picture 4" descr="C:\Users\Rey Gutierrez\AppData\Local\Microsoft\Windows\Temporary Internet Files\Content.IE5\BLUD5I5E\UAM-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384" y="4255106"/>
            <a:ext cx="4276225" cy="228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55" y="4255106"/>
            <a:ext cx="2264598" cy="2281531"/>
          </a:xfrm>
          <a:prstGeom prst="rect">
            <a:avLst/>
          </a:prstGeom>
        </p:spPr>
      </p:pic>
      <p:sp>
        <p:nvSpPr>
          <p:cNvPr id="4" name="AutoShape 12" descr="Resultado de imagen para LOGO ACADEMIA MEXICANA DE CIENCIAS"/>
          <p:cNvSpPr>
            <a:spLocks noChangeAspect="1" noChangeArrowheads="1"/>
          </p:cNvSpPr>
          <p:nvPr/>
        </p:nvSpPr>
        <p:spPr bwMode="auto">
          <a:xfrm>
            <a:off x="8027457" y="443709"/>
            <a:ext cx="904876" cy="112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7667" t="11488" r="23333" b="65894"/>
          <a:stretch/>
        </p:blipFill>
        <p:spPr>
          <a:xfrm>
            <a:off x="523900" y="171009"/>
            <a:ext cx="5138057" cy="1272280"/>
          </a:xfrm>
          <a:prstGeom prst="rect">
            <a:avLst/>
          </a:prstGeom>
        </p:spPr>
      </p:pic>
      <p:pic>
        <p:nvPicPr>
          <p:cNvPr id="16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9" y="458502"/>
            <a:ext cx="3309609" cy="77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97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233683" y="1600111"/>
            <a:ext cx="7747308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s-ES_tradnl" sz="3200" b="1" dirty="0">
                <a:latin typeface="Arial" panose="020B0604020202020204" pitchFamily="34" charset="0"/>
              </a:rPr>
              <a:t>1. Análisis microbiológicos:</a:t>
            </a:r>
          </a:p>
          <a:p>
            <a:pPr>
              <a:spcBef>
                <a:spcPct val="0"/>
              </a:spcBef>
              <a:buFontTx/>
              <a:buNone/>
            </a:pPr>
            <a:endParaRPr lang="es-ES_tradnl" sz="1000" b="1" dirty="0">
              <a:latin typeface="Arial" panose="020B0604020202020204" pitchFamily="34" charset="0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_tradnl" sz="3200" dirty="0">
                <a:latin typeface="Arial" panose="020B0604020202020204" pitchFamily="34" charset="0"/>
              </a:rPr>
              <a:t>Recuento total en placa (</a:t>
            </a:r>
            <a:r>
              <a:rPr lang="es-ES_tradnl" sz="3200" dirty="0" err="1">
                <a:latin typeface="Arial" panose="020B0604020202020204" pitchFamily="34" charset="0"/>
              </a:rPr>
              <a:t>mesofílicos</a:t>
            </a:r>
            <a:r>
              <a:rPr lang="es-ES_tradnl" sz="3200" dirty="0">
                <a:latin typeface="Arial" panose="020B0604020202020204" pitchFamily="34" charset="0"/>
              </a:rPr>
              <a:t>, &lt;10000 </a:t>
            </a:r>
            <a:r>
              <a:rPr lang="es-ES_tradnl" sz="3200" dirty="0" err="1">
                <a:latin typeface="Arial" panose="020B0604020202020204" pitchFamily="34" charset="0"/>
              </a:rPr>
              <a:t>ufc</a:t>
            </a:r>
            <a:r>
              <a:rPr lang="es-ES_tradnl" sz="3200" dirty="0">
                <a:latin typeface="Arial" panose="020B0604020202020204" pitchFamily="34" charset="0"/>
              </a:rPr>
              <a:t>)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_tradnl" sz="3200" dirty="0">
                <a:latin typeface="Arial" panose="020B0604020202020204" pitchFamily="34" charset="0"/>
              </a:rPr>
              <a:t>Cuenta de células somáticas (&gt;500000)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_tradnl" sz="3200" dirty="0" err="1">
                <a:latin typeface="Arial" panose="020B0604020202020204" pitchFamily="34" charset="0"/>
              </a:rPr>
              <a:t>Coliformes</a:t>
            </a:r>
            <a:r>
              <a:rPr lang="es-ES_tradnl" sz="3200" dirty="0">
                <a:latin typeface="Arial" panose="020B0604020202020204" pitchFamily="34" charset="0"/>
              </a:rPr>
              <a:t> (&gt;150)</a:t>
            </a:r>
          </a:p>
        </p:txBody>
      </p:sp>
      <p:pic>
        <p:nvPicPr>
          <p:cNvPr id="6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3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137942" y="1175088"/>
            <a:ext cx="802719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s-ES_tradnl" sz="3200" b="1" dirty="0">
                <a:latin typeface="Arial" panose="020B0604020202020204" pitchFamily="34" charset="0"/>
              </a:rPr>
              <a:t>2. Análisis físico-químicos de leche y sus derivados: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s-ES_tradnl" sz="3200" b="1" dirty="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s-ES_tradnl" sz="3200" dirty="0">
                <a:latin typeface="Arial" panose="020B0604020202020204" pitchFamily="34" charset="0"/>
              </a:rPr>
              <a:t>Proteína, grasa, lactosa, sólidos totales, sólidos no grasos y cenizas mediante métodos de referencia y MILK-O-SCAN.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s-ES_tradnl" sz="3200" dirty="0">
                <a:latin typeface="Arial" panose="020B0604020202020204" pitchFamily="34" charset="0"/>
              </a:rPr>
              <a:t>Crioscopía, densidad, acidez y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s-ES_tradnl" sz="3200" dirty="0">
                <a:latin typeface="Arial" panose="020B0604020202020204" pitchFamily="34" charset="0"/>
              </a:rPr>
              <a:t>Calcio</a:t>
            </a:r>
          </a:p>
        </p:txBody>
      </p:sp>
      <p:pic>
        <p:nvPicPr>
          <p:cNvPr id="6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78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149872" y="487251"/>
            <a:ext cx="5101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ASPECTO NUTRICIONAL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131221" y="1589490"/>
            <a:ext cx="76328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+mj-lt"/>
              <a:buAutoNum type="romanUcPeriod"/>
            </a:pPr>
            <a:r>
              <a:rPr lang="es-MX" sz="2800" b="1" dirty="0">
                <a:latin typeface="Arial" pitchFamily="34" charset="0"/>
                <a:cs typeface="Arial" pitchFamily="34" charset="0"/>
              </a:rPr>
              <a:t>Las </a:t>
            </a:r>
            <a:r>
              <a:rPr lang="es-MX" sz="2800" b="1" u="sng" dirty="0">
                <a:latin typeface="Arial" pitchFamily="34" charset="0"/>
                <a:cs typeface="Arial" pitchFamily="34" charset="0"/>
              </a:rPr>
              <a:t>PROTEÍNAS</a:t>
            </a:r>
            <a:r>
              <a:rPr lang="es-MX" sz="2800" b="1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571500" indent="-571500" algn="just">
              <a:buFont typeface="+mj-lt"/>
              <a:buAutoNum type="romanUcPeriod"/>
            </a:pPr>
            <a:r>
              <a:rPr lang="es-MX" sz="2800" b="1" dirty="0">
                <a:latin typeface="Arial" pitchFamily="34" charset="0"/>
                <a:cs typeface="Arial" pitchFamily="34" charset="0"/>
              </a:rPr>
              <a:t>El papel del </a:t>
            </a:r>
            <a:r>
              <a:rPr lang="es-MX" sz="2800" b="1" u="sng" dirty="0">
                <a:latin typeface="Arial" pitchFamily="34" charset="0"/>
                <a:cs typeface="Arial" pitchFamily="34" charset="0"/>
              </a:rPr>
              <a:t>CALCIO</a:t>
            </a:r>
            <a:r>
              <a:rPr lang="es-MX" sz="2800" b="1" dirty="0">
                <a:latin typeface="Arial" pitchFamily="34" charset="0"/>
                <a:cs typeface="Arial" pitchFamily="34" charset="0"/>
              </a:rPr>
              <a:t> de la leche en dientes y huesos. </a:t>
            </a:r>
          </a:p>
          <a:p>
            <a:pPr marL="571500" indent="-571500" algn="just">
              <a:buFont typeface="+mj-lt"/>
              <a:buAutoNum type="romanUcPeriod"/>
            </a:pPr>
            <a:r>
              <a:rPr lang="es-MX" sz="2800" b="1" u="sng" dirty="0">
                <a:latin typeface="Arial" pitchFamily="34" charset="0"/>
                <a:cs typeface="Arial" pitchFamily="34" charset="0"/>
              </a:rPr>
              <a:t>COMPONENTES NATURALES </a:t>
            </a:r>
          </a:p>
          <a:p>
            <a:pPr marL="571500" indent="-571500" algn="just">
              <a:buFont typeface="+mj-lt"/>
              <a:buAutoNum type="romanUcPeriod"/>
            </a:pPr>
            <a:r>
              <a:rPr lang="es-MX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Interés nutricional de la </a:t>
            </a:r>
            <a:r>
              <a:rPr lang="es-MX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GRASA LÁCTEA. </a:t>
            </a:r>
            <a:endParaRPr lang="es-MX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9002973" y="4967786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FIL, </a:t>
            </a: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2017.</a:t>
            </a: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46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847528" y="443277"/>
            <a:ext cx="8370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" pitchFamily="34" charset="0"/>
                <a:cs typeface="Arial" pitchFamily="34" charset="0"/>
              </a:rPr>
              <a:t>I. Las PROTEÍNAS de la leche </a:t>
            </a:r>
          </a:p>
        </p:txBody>
      </p:sp>
      <p:sp>
        <p:nvSpPr>
          <p:cNvPr id="7" name="3 Rectángulo"/>
          <p:cNvSpPr/>
          <p:nvPr/>
        </p:nvSpPr>
        <p:spPr>
          <a:xfrm>
            <a:off x="1943100" y="904942"/>
            <a:ext cx="84206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MX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acuerdo a la composición de aminoácidos y su biodisponibilidad, las proteínas de la leche de vaca tienen una alta calidad alimenticia (VBP = 0.91 A 1).</a:t>
            </a:r>
          </a:p>
        </p:txBody>
      </p:sp>
      <p:pic>
        <p:nvPicPr>
          <p:cNvPr id="4098" name="Picture 2" descr="Resultado de imagen para fotos de lec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864" y="3613376"/>
            <a:ext cx="333375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sultado de imagen para fotos de huev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2" y="361337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36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Marcador de contenido"/>
          <p:cNvSpPr>
            <a:spLocks noGrp="1"/>
          </p:cNvSpPr>
          <p:nvPr/>
        </p:nvSpPr>
        <p:spPr bwMode="auto">
          <a:xfrm>
            <a:off x="2009800" y="1222081"/>
            <a:ext cx="822960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hangingPunct="1">
              <a:buNone/>
            </a:pPr>
            <a:r>
              <a:rPr lang="es-MX" sz="2000" dirty="0">
                <a:latin typeface="Arial" pitchFamily="34" charset="0"/>
                <a:cs typeface="Arial" pitchFamily="34" charset="0"/>
              </a:rPr>
              <a:t>Las proteínas de la leche son una compleja mezcla de diferentes proporciones y componentes proteicos en las diferentes especies de mamíferos</a:t>
            </a:r>
          </a:p>
        </p:txBody>
      </p:sp>
      <p:pic>
        <p:nvPicPr>
          <p:cNvPr id="5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89" y="2417056"/>
            <a:ext cx="7762822" cy="4249332"/>
          </a:xfrm>
          <a:prstGeom prst="rect">
            <a:avLst/>
          </a:prstGeom>
        </p:spPr>
      </p:pic>
      <p:pic>
        <p:nvPicPr>
          <p:cNvPr id="7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02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358891" y="268791"/>
            <a:ext cx="73448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200" b="1" dirty="0">
                <a:latin typeface="Arial" pitchFamily="34" charset="0"/>
                <a:cs typeface="Arial" pitchFamily="34" charset="0"/>
              </a:rPr>
              <a:t>II. El papel del </a:t>
            </a:r>
            <a:r>
              <a:rPr lang="es-MX" sz="2200" b="1" u="sng" dirty="0">
                <a:latin typeface="Arial" pitchFamily="34" charset="0"/>
                <a:cs typeface="Arial" pitchFamily="34" charset="0"/>
              </a:rPr>
              <a:t>CALCIO</a:t>
            </a:r>
            <a:r>
              <a:rPr lang="es-MX" sz="2200" b="1" dirty="0">
                <a:latin typeface="Arial" pitchFamily="34" charset="0"/>
                <a:cs typeface="Arial" pitchFamily="34" charset="0"/>
              </a:rPr>
              <a:t> de la leche en dientes y huesos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773976" y="1104656"/>
            <a:ext cx="4347425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200" b="1" dirty="0">
                <a:latin typeface="Arial" pitchFamily="34" charset="0"/>
                <a:cs typeface="Arial" pitchFamily="34" charset="0"/>
              </a:rPr>
              <a:t>Mujeres</a:t>
            </a:r>
          </a:p>
          <a:p>
            <a:pPr algn="just"/>
            <a:r>
              <a:rPr lang="es-MX" dirty="0">
                <a:latin typeface="Arial" pitchFamily="34" charset="0"/>
                <a:cs typeface="Arial" pitchFamily="34" charset="0"/>
              </a:rPr>
              <a:t>50% de las mujeres &gt; 50 años tienen osteopenia/osteoporosis.</a:t>
            </a:r>
          </a:p>
          <a:p>
            <a:pPr algn="just"/>
            <a:endParaRPr lang="es-MX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dirty="0">
                <a:latin typeface="Arial" pitchFamily="34" charset="0"/>
                <a:cs typeface="Arial" pitchFamily="34" charset="0"/>
              </a:rPr>
              <a:t>En mujeres caucásicas &gt; 50 años existe:</a:t>
            </a:r>
          </a:p>
          <a:p>
            <a:pPr algn="just">
              <a:buFont typeface="Wingdings" pitchFamily="2" charset="2"/>
              <a:buChar char="ü"/>
            </a:pPr>
            <a:r>
              <a:rPr lang="es-MX" dirty="0">
                <a:latin typeface="Arial" pitchFamily="34" charset="0"/>
                <a:cs typeface="Arial" pitchFamily="34" charset="0"/>
              </a:rPr>
              <a:t>50% de riesgo de fracturarse por osteoporosis</a:t>
            </a:r>
          </a:p>
          <a:p>
            <a:pPr algn="just">
              <a:buFont typeface="Wingdings" pitchFamily="2" charset="2"/>
              <a:buChar char="ü"/>
            </a:pPr>
            <a:r>
              <a:rPr lang="es-MX" dirty="0">
                <a:latin typeface="Arial" pitchFamily="34" charset="0"/>
                <a:cs typeface="Arial" pitchFamily="34" charset="0"/>
              </a:rPr>
              <a:t>25% de riesgo de fractura vertebral</a:t>
            </a:r>
          </a:p>
          <a:p>
            <a:pPr algn="just">
              <a:buFont typeface="Wingdings" pitchFamily="2" charset="2"/>
              <a:buChar char="ü"/>
            </a:pPr>
            <a:r>
              <a:rPr lang="es-MX" dirty="0">
                <a:latin typeface="Arial" pitchFamily="34" charset="0"/>
                <a:cs typeface="Arial" pitchFamily="34" charset="0"/>
              </a:rPr>
              <a:t>15% de riesgo de fractura de cadera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6595534" y="1150821"/>
            <a:ext cx="3847893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200" b="1" dirty="0">
                <a:latin typeface="Arial" pitchFamily="34" charset="0"/>
                <a:cs typeface="Arial" pitchFamily="34" charset="0"/>
              </a:rPr>
              <a:t>Hombres</a:t>
            </a:r>
          </a:p>
          <a:p>
            <a:pPr algn="just"/>
            <a:r>
              <a:rPr lang="es-MX" dirty="0">
                <a:latin typeface="Arial" pitchFamily="34" charset="0"/>
                <a:cs typeface="Arial" pitchFamily="34" charset="0"/>
              </a:rPr>
              <a:t>30-45% de los hombres &gt; 50 años tienen osteopenia/osteoporosis.</a:t>
            </a:r>
          </a:p>
          <a:p>
            <a:pPr algn="just"/>
            <a:endParaRPr lang="es-MX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dirty="0">
                <a:latin typeface="Arial" pitchFamily="34" charset="0"/>
                <a:cs typeface="Arial" pitchFamily="34" charset="0"/>
              </a:rPr>
              <a:t>En hombres &gt; 60 años existe:</a:t>
            </a:r>
          </a:p>
          <a:p>
            <a:pPr algn="just">
              <a:buFont typeface="Wingdings" pitchFamily="2" charset="2"/>
              <a:buChar char="ü"/>
            </a:pPr>
            <a:r>
              <a:rPr lang="es-MX" dirty="0">
                <a:latin typeface="Arial" pitchFamily="34" charset="0"/>
                <a:cs typeface="Arial" pitchFamily="34" charset="0"/>
              </a:rPr>
              <a:t>25% de riesgo de fracturarse por osteoporosis</a:t>
            </a:r>
          </a:p>
          <a:p>
            <a:pPr algn="just">
              <a:buFont typeface="Wingdings" pitchFamily="2" charset="2"/>
              <a:buChar char="ü"/>
            </a:pPr>
            <a:r>
              <a:rPr lang="es-MX" dirty="0">
                <a:latin typeface="Arial" pitchFamily="34" charset="0"/>
                <a:cs typeface="Arial" pitchFamily="34" charset="0"/>
              </a:rPr>
              <a:t>70% de los hombres de más de 80 años tienen osteoporosis</a:t>
            </a:r>
          </a:p>
        </p:txBody>
      </p:sp>
      <p:pic>
        <p:nvPicPr>
          <p:cNvPr id="5122" name="Picture 2" descr="Resultado de imagen para fotos de huesos ro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826" y="4155622"/>
            <a:ext cx="2768600" cy="225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n para fotos de huesos ro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130" y="3797699"/>
            <a:ext cx="13620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sultado de imagen para fotos tomando lech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913" y="3797699"/>
            <a:ext cx="954364" cy="118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sultado de imagen para fotos tomando lech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835" y="4583788"/>
            <a:ext cx="1595217" cy="106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Resultado de imagen para fotos tomando lech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5531196"/>
            <a:ext cx="1327302" cy="88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Resultado de imagen para fotos tomando lech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608" y="3952611"/>
            <a:ext cx="1379008" cy="103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96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Elipse"/>
          <p:cNvSpPr/>
          <p:nvPr/>
        </p:nvSpPr>
        <p:spPr>
          <a:xfrm>
            <a:off x="2787351" y="2164345"/>
            <a:ext cx="1512168" cy="12601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0800">
            <a:solidFill>
              <a:srgbClr val="FF0000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Rectángulo"/>
          <p:cNvSpPr/>
          <p:nvPr/>
        </p:nvSpPr>
        <p:spPr>
          <a:xfrm>
            <a:off x="1964178" y="846087"/>
            <a:ext cx="82266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u="sng" dirty="0">
                <a:latin typeface="Arial" pitchFamily="34" charset="0"/>
                <a:cs typeface="Arial" pitchFamily="34" charset="0"/>
              </a:rPr>
              <a:t>III. COMPONENTES NATURALES </a:t>
            </a:r>
            <a:r>
              <a:rPr lang="es-MX" sz="2000" b="1" dirty="0">
                <a:latin typeface="Arial" pitchFamily="34" charset="0"/>
                <a:cs typeface="Arial" pitchFamily="34" charset="0"/>
              </a:rPr>
              <a:t>de la leche</a:t>
            </a:r>
          </a:p>
        </p:txBody>
      </p:sp>
      <p:sp>
        <p:nvSpPr>
          <p:cNvPr id="8" name="7 Elipse"/>
          <p:cNvSpPr/>
          <p:nvPr/>
        </p:nvSpPr>
        <p:spPr>
          <a:xfrm>
            <a:off x="5222286" y="2157230"/>
            <a:ext cx="1512168" cy="12601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Elipse"/>
          <p:cNvSpPr/>
          <p:nvPr/>
        </p:nvSpPr>
        <p:spPr>
          <a:xfrm>
            <a:off x="5222286" y="4378460"/>
            <a:ext cx="1512168" cy="12601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Elipse"/>
          <p:cNvSpPr/>
          <p:nvPr/>
        </p:nvSpPr>
        <p:spPr>
          <a:xfrm>
            <a:off x="7598550" y="4317959"/>
            <a:ext cx="1512168" cy="1260140"/>
          </a:xfrm>
          <a:prstGeom prst="ellipse">
            <a:avLst/>
          </a:prstGeom>
          <a:solidFill>
            <a:srgbClr val="92D050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Elipse"/>
          <p:cNvSpPr/>
          <p:nvPr/>
        </p:nvSpPr>
        <p:spPr>
          <a:xfrm>
            <a:off x="7599083" y="2157230"/>
            <a:ext cx="1512168" cy="1260140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Elipse"/>
          <p:cNvSpPr/>
          <p:nvPr/>
        </p:nvSpPr>
        <p:spPr>
          <a:xfrm>
            <a:off x="2918030" y="4306452"/>
            <a:ext cx="1512168" cy="1260140"/>
          </a:xfrm>
          <a:prstGeom prst="ellipse">
            <a:avLst/>
          </a:prstGeom>
          <a:solidFill>
            <a:srgbClr val="FFFF00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CuadroTexto"/>
          <p:cNvSpPr txBox="1"/>
          <p:nvPr/>
        </p:nvSpPr>
        <p:spPr>
          <a:xfrm>
            <a:off x="3033905" y="2602634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POTASIO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5410170" y="2609749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PROTEÍNA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7886582" y="2609749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FOSFORO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3033904" y="4751856"/>
            <a:ext cx="15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VITAMINA D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5582327" y="4823864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CALCIO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7737670" y="4751856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MAGNESIO</a:t>
            </a:r>
          </a:p>
        </p:txBody>
      </p:sp>
      <p:cxnSp>
        <p:nvCxnSpPr>
          <p:cNvPr id="19" name="18 Conector recto"/>
          <p:cNvCxnSpPr>
            <a:stCxn id="6" idx="6"/>
            <a:endCxn id="8" idx="2"/>
          </p:cNvCxnSpPr>
          <p:nvPr/>
        </p:nvCxnSpPr>
        <p:spPr>
          <a:xfrm flipV="1">
            <a:off x="4299520" y="2787301"/>
            <a:ext cx="922767" cy="7115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>
            <a:stCxn id="12" idx="6"/>
          </p:cNvCxnSpPr>
          <p:nvPr/>
        </p:nvCxnSpPr>
        <p:spPr>
          <a:xfrm flipV="1">
            <a:off x="4430198" y="4923260"/>
            <a:ext cx="792088" cy="13263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>
            <a:endCxn id="12" idx="0"/>
          </p:cNvCxnSpPr>
          <p:nvPr/>
        </p:nvCxnSpPr>
        <p:spPr>
          <a:xfrm>
            <a:off x="3654878" y="3417370"/>
            <a:ext cx="19236" cy="889082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>
            <a:endCxn id="10" idx="2"/>
          </p:cNvCxnSpPr>
          <p:nvPr/>
        </p:nvCxnSpPr>
        <p:spPr>
          <a:xfrm>
            <a:off x="6703986" y="4948029"/>
            <a:ext cx="894565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>
            <a:endCxn id="11" idx="2"/>
          </p:cNvCxnSpPr>
          <p:nvPr/>
        </p:nvCxnSpPr>
        <p:spPr>
          <a:xfrm>
            <a:off x="6734455" y="2769764"/>
            <a:ext cx="864629" cy="17536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>
            <a:endCxn id="9" idx="1"/>
          </p:cNvCxnSpPr>
          <p:nvPr/>
        </p:nvCxnSpPr>
        <p:spPr>
          <a:xfrm>
            <a:off x="4142166" y="3154325"/>
            <a:ext cx="1301572" cy="1408679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>
            <a:endCxn id="10" idx="1"/>
          </p:cNvCxnSpPr>
          <p:nvPr/>
        </p:nvCxnSpPr>
        <p:spPr>
          <a:xfrm>
            <a:off x="6574976" y="3226332"/>
            <a:ext cx="1245027" cy="127617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>
            <a:endCxn id="9" idx="0"/>
          </p:cNvCxnSpPr>
          <p:nvPr/>
        </p:nvCxnSpPr>
        <p:spPr>
          <a:xfrm>
            <a:off x="5978370" y="3417370"/>
            <a:ext cx="0" cy="96109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"/>
          <p:cNvCxnSpPr>
            <a:endCxn id="10" idx="0"/>
          </p:cNvCxnSpPr>
          <p:nvPr/>
        </p:nvCxnSpPr>
        <p:spPr>
          <a:xfrm flipH="1">
            <a:off x="8354634" y="3417371"/>
            <a:ext cx="12246" cy="900589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 flipV="1">
            <a:off x="4286182" y="3226332"/>
            <a:ext cx="1080120" cy="1271452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>
            <a:endCxn id="11" idx="3"/>
          </p:cNvCxnSpPr>
          <p:nvPr/>
        </p:nvCxnSpPr>
        <p:spPr>
          <a:xfrm flipV="1">
            <a:off x="6570267" y="3232827"/>
            <a:ext cx="1250268" cy="133258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66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572" y="217745"/>
            <a:ext cx="4223758" cy="319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530" y="839614"/>
            <a:ext cx="4125487" cy="3192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572" y="3542914"/>
            <a:ext cx="4100412" cy="3231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530" y="4292168"/>
            <a:ext cx="4125487" cy="234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45" y="72159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63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637" y="1552551"/>
            <a:ext cx="4125605" cy="2330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197" y="1556981"/>
            <a:ext cx="4056331" cy="2339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2387589" y="4332515"/>
            <a:ext cx="78488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3200" b="1" u="sng" dirty="0">
                <a:latin typeface="Arial" pitchFamily="34" charset="0"/>
                <a:cs typeface="Arial" pitchFamily="34" charset="0"/>
              </a:rPr>
              <a:t>La relación entre densidad energética, densidad nutrimental y costo </a:t>
            </a:r>
            <a:r>
              <a:rPr lang="es-MX" sz="3200" b="1" u="sng" dirty="0" err="1">
                <a:latin typeface="Arial" pitchFamily="34" charset="0"/>
                <a:cs typeface="Arial" pitchFamily="34" charset="0"/>
              </a:rPr>
              <a:t>accecible</a:t>
            </a:r>
            <a:r>
              <a:rPr lang="es-MX" sz="3200" b="1" u="sng" dirty="0">
                <a:latin typeface="Arial" pitchFamily="34" charset="0"/>
                <a:cs typeface="Arial" pitchFamily="34" charset="0"/>
              </a:rPr>
              <a:t> del nutriente, favorece a la leche y productos lácteos.</a:t>
            </a:r>
          </a:p>
        </p:txBody>
      </p:sp>
      <p:pic>
        <p:nvPicPr>
          <p:cNvPr id="5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99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83406" y="568104"/>
            <a:ext cx="86675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IV. Interés nutricional de la </a:t>
            </a:r>
            <a:r>
              <a:rPr lang="es-MX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GRASA LÁCTEA. </a:t>
            </a:r>
            <a:endParaRPr lang="es-MX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682" y="2102363"/>
            <a:ext cx="5256316" cy="291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7535483" y="3558886"/>
            <a:ext cx="367440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latin typeface="Arial" pitchFamily="34" charset="0"/>
                <a:cs typeface="Arial" pitchFamily="34" charset="0"/>
              </a:rPr>
              <a:t>TAG</a:t>
            </a:r>
          </a:p>
          <a:p>
            <a:endParaRPr lang="es-MX" sz="3200" b="1" dirty="0">
              <a:latin typeface="Arial" pitchFamily="34" charset="0"/>
              <a:cs typeface="Arial" pitchFamily="34" charset="0"/>
            </a:endParaRPr>
          </a:p>
          <a:p>
            <a:r>
              <a:rPr lang="es-MX" sz="3200" b="1" dirty="0">
                <a:latin typeface="Arial" pitchFamily="34" charset="0"/>
                <a:cs typeface="Arial" pitchFamily="34" charset="0"/>
              </a:rPr>
              <a:t>ESTEROLES</a:t>
            </a:r>
          </a:p>
          <a:p>
            <a:endParaRPr lang="es-MX" sz="3200" b="1" dirty="0">
              <a:latin typeface="Arial" pitchFamily="34" charset="0"/>
              <a:cs typeface="Arial" pitchFamily="34" charset="0"/>
            </a:endParaRPr>
          </a:p>
          <a:p>
            <a:r>
              <a:rPr lang="es-MX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ÁCIDOS GRASOS</a:t>
            </a:r>
          </a:p>
        </p:txBody>
      </p:sp>
      <p:pic>
        <p:nvPicPr>
          <p:cNvPr id="9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9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652767" y="741451"/>
            <a:ext cx="7992889" cy="30469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dirty="0">
                <a:solidFill>
                  <a:srgbClr val="000000"/>
                </a:solidFill>
                <a:latin typeface="Arial" pitchFamily="34"/>
                <a:ea typeface=""/>
                <a:cs typeface="Arial" pitchFamily="34"/>
              </a:rPr>
              <a:t>DEFINICIÓN DE LECHE</a:t>
            </a:r>
          </a:p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3200" dirty="0">
              <a:solidFill>
                <a:srgbClr val="000000"/>
              </a:solidFill>
              <a:latin typeface="Arial" pitchFamily="34"/>
              <a:ea typeface=""/>
              <a:cs typeface="Arial" pitchFamily="34"/>
            </a:endParaRPr>
          </a:p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dirty="0">
                <a:solidFill>
                  <a:srgbClr val="000000"/>
                </a:solidFill>
                <a:latin typeface="Arial" pitchFamily="34"/>
                <a:ea typeface=""/>
                <a:cs typeface="Arial" pitchFamily="34"/>
              </a:rPr>
              <a:t>Secreción natural de las glándulas mamarias de las vacas sanas o de cualquier otra especie animal, excluyendo el calostro (NOM-243-SSA-2010).</a:t>
            </a:r>
          </a:p>
        </p:txBody>
      </p:sp>
      <p:pic>
        <p:nvPicPr>
          <p:cNvPr id="7170" name="Picture 2" descr="Resultado de imagen para fotos de leche de soy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3881452"/>
            <a:ext cx="2811012" cy="281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sultado de imagen para fotos de ordeÃ±a de vacas lecher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166" y="4170302"/>
            <a:ext cx="352425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8750988" y="3788439"/>
            <a:ext cx="1789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600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4100" name="Picture 4" descr="Resultado de imagen para fotos de leche de soy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398" y="4805766"/>
            <a:ext cx="2007772" cy="112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7504223" y="4363628"/>
            <a:ext cx="5725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54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0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27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CuadroTexto"/>
          <p:cNvSpPr txBox="1"/>
          <p:nvPr/>
        </p:nvSpPr>
        <p:spPr>
          <a:xfrm>
            <a:off x="4966816" y="103498"/>
            <a:ext cx="2619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GRASA LÁCTEA</a:t>
            </a:r>
          </a:p>
        </p:txBody>
      </p:sp>
      <p:pic>
        <p:nvPicPr>
          <p:cNvPr id="6" name="Picture 2" descr="Figura 1. La leche de mayor producciÃ³n y distribuciÃ³n para el consumo humano es la obtenida de vaca (Bos taurus).">
            <a:hlinkClick r:id="rId2" tooltip="Figura 1. La leche de mayor producciÃ³n y distribuciÃ³n para el consumo humano es la obtenida de vaca (Bos taurus).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450" y="1310544"/>
            <a:ext cx="1739465" cy="232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upload.wikimedia.org/wikipedia/commons/thumb/f/f2/Hand-made_butter.jpg/250px-Hand-made_butter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01" y="1650862"/>
            <a:ext cx="2448272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Mis documentos\vacasus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987" y="1501712"/>
            <a:ext cx="2482062" cy="193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www.imagenesanimadas.net/Personas/Gordos/Gordo-0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80" y="4285934"/>
            <a:ext cx="2376159" cy="219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t0.gstatic.com/images?q=tbn:ANd9GcReC7pFdY7CjkeLPrFegYp5sY2BOvPI2VUS9MhYdwvyfOmrXD7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01" y="4061403"/>
            <a:ext cx="2162175" cy="219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5 Flecha abajo"/>
          <p:cNvSpPr/>
          <p:nvPr/>
        </p:nvSpPr>
        <p:spPr>
          <a:xfrm>
            <a:off x="5295450" y="4061403"/>
            <a:ext cx="1800200" cy="978408"/>
          </a:xfrm>
          <a:prstGeom prst="downArrow">
            <a:avLst/>
          </a:prstGeom>
          <a:solidFill>
            <a:srgbClr val="0544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0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 descr="C:\Mis documentos\lecheus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234" y="4184732"/>
            <a:ext cx="1066888" cy="237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332039"/>
            <a:ext cx="5241914" cy="2075965"/>
          </a:xfrm>
          <a:prstGeom prst="rect">
            <a:avLst/>
          </a:prstGeom>
        </p:spPr>
      </p:pic>
      <p:pic>
        <p:nvPicPr>
          <p:cNvPr id="7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992" y="2408004"/>
            <a:ext cx="3887725" cy="2265333"/>
          </a:xfrm>
          <a:prstGeom prst="rect">
            <a:avLst/>
          </a:prstGeom>
        </p:spPr>
      </p:pic>
      <p:pic>
        <p:nvPicPr>
          <p:cNvPr id="8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523682"/>
            <a:ext cx="3153544" cy="1189746"/>
          </a:xfrm>
          <a:prstGeom prst="rect">
            <a:avLst/>
          </a:prstGeom>
        </p:spPr>
      </p:pic>
      <p:sp>
        <p:nvSpPr>
          <p:cNvPr id="9" name="5 CuadroTexto"/>
          <p:cNvSpPr txBox="1"/>
          <p:nvPr/>
        </p:nvSpPr>
        <p:spPr>
          <a:xfrm>
            <a:off x="1703513" y="5448508"/>
            <a:ext cx="37497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5% Energía total requerida</a:t>
            </a:r>
          </a:p>
          <a:p>
            <a:pPr algn="ctr"/>
            <a:endParaRPr lang="es-MX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7.6% Energía requerida de grasa</a:t>
            </a:r>
          </a:p>
        </p:txBody>
      </p:sp>
      <p:pic>
        <p:nvPicPr>
          <p:cNvPr id="6148" name="Picture 4" descr="Resultado de imagen para fotos refresc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847" y="3112385"/>
            <a:ext cx="2514105" cy="177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7095390" y="2568273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4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0442643" y="4000066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5</a:t>
            </a:r>
          </a:p>
        </p:txBody>
      </p:sp>
      <p:pic>
        <p:nvPicPr>
          <p:cNvPr id="6150" name="Picture 6" descr="Resultado de imagen para fotos agua potab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245" y="2179683"/>
            <a:ext cx="1717248" cy="114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9892678" y="1720747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1</a:t>
            </a:r>
          </a:p>
        </p:txBody>
      </p:sp>
      <p:pic>
        <p:nvPicPr>
          <p:cNvPr id="14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8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077" y="1226458"/>
            <a:ext cx="9002886" cy="540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49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0" descr="C:\Mis documentos\penicus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140" y="1127692"/>
            <a:ext cx="1170860" cy="189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blog.cimmyt.org/wp-content/uploads/sites/11/2011/02/aflatox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1" y="4552871"/>
            <a:ext cx="2209317" cy="149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4"/>
          <p:cNvSpPr txBox="1"/>
          <p:nvPr/>
        </p:nvSpPr>
        <p:spPr>
          <a:xfrm flipH="1">
            <a:off x="4195170" y="785791"/>
            <a:ext cx="3743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Residuos</a:t>
            </a:r>
          </a:p>
        </p:txBody>
      </p:sp>
      <p:sp>
        <p:nvSpPr>
          <p:cNvPr id="7" name="CuadroTexto 6"/>
          <p:cNvSpPr txBox="1"/>
          <p:nvPr/>
        </p:nvSpPr>
        <p:spPr>
          <a:xfrm flipH="1">
            <a:off x="4195170" y="3502550"/>
            <a:ext cx="3743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Contaminantes</a:t>
            </a:r>
          </a:p>
        </p:txBody>
      </p:sp>
      <p:pic>
        <p:nvPicPr>
          <p:cNvPr id="8" name="Picture 4" descr="https://encrypted-tbn3.gstatic.com/images?q=tbn:ANd9GcSIowCqGrVKF4HHcHYtmei_y1PKAotHq6rgkKuBou5vqkbGUohk6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605" y="1127692"/>
            <a:ext cx="2881217" cy="189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safetysign.com/images/pcb-label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789" y="4544631"/>
            <a:ext cx="1487594" cy="149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Las reservas de hidrocarburos de Méxic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997" y="4251440"/>
            <a:ext cx="45720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1.bp.blogspot.com/-HKtDrT7-klI/UnfA3-3G4yI/AAAAAAAABB8/mMSpxCT34Xc/s1600/plastic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634" y="1505681"/>
            <a:ext cx="2029260" cy="152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www.junkie.mx/wp-content/uploads/2013/08/5-con-mucho-clembutero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457" y="1452623"/>
            <a:ext cx="2210529" cy="157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9462702" y="6271322"/>
            <a:ext cx="2743200" cy="365125"/>
          </a:xfrm>
        </p:spPr>
        <p:txBody>
          <a:bodyPr/>
          <a:lstStyle/>
          <a:p>
            <a:fld id="{1F0EB92B-DCB1-4350-825C-D7E77F97EED6}" type="slidenum">
              <a:rPr lang="es-MX" smtClean="0"/>
              <a:t>23</a:t>
            </a:fld>
            <a:endParaRPr lang="es-MX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783215" y="-531019"/>
            <a:ext cx="8610600" cy="1062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alt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3. RESIDUOS Y CONTAMINANTES</a:t>
            </a:r>
            <a:endParaRPr lang="es-ES_tradnl" alt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0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8" descr="C:\Mis documentos\lecheus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511" y="1187355"/>
            <a:ext cx="1217719" cy="271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" descr="http://www.tecomsamex.com/product_images/h/713/(X)BONA-AGUA-1LT__93634_zoom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0" y="4862622"/>
            <a:ext cx="1577368" cy="15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http://www.superama.com.mx/superama/images/products/img_large/0750105531300L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516" y="4783122"/>
            <a:ext cx="1658087" cy="165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noticiaspalenque.files.wordpress.com/2008/02/principalmente-la-viceras-se-encuentran-contaminada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603" y="4983733"/>
            <a:ext cx="2004543" cy="133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propiedadesde.net/wp-content/uploads/2013/10/La-manzan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040" y="4870233"/>
            <a:ext cx="1484961" cy="148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TABCHIAPAS 16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739" y="1050723"/>
            <a:ext cx="1988687" cy="149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http://www.centromujer.es/files/2010/12/la-planta-del-nopal-tiene-propiedades-adelgazante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252" y="4943983"/>
            <a:ext cx="2012403" cy="133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4470400" y="3111341"/>
            <a:ext cx="32144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Estudios realizados en la </a:t>
            </a:r>
          </a:p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UAM-X</a:t>
            </a:r>
          </a:p>
        </p:txBody>
      </p:sp>
      <p:pic>
        <p:nvPicPr>
          <p:cNvPr id="12" name="Picture 12" descr="http://f.tqn.com/y/comidamexicana/1/L/p/-/-/-/QuesoPanel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40" y="937459"/>
            <a:ext cx="1990124" cy="160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ttps://caracteres-caracteresmx.netdna-ssl.com/wp-content/uploads/2015/01/12/114425/mantequilla_2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194" y="1068349"/>
            <a:ext cx="2217128" cy="147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http://www.periodistadigital.com/imagenes/2010/07/09/mang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291" y="3053682"/>
            <a:ext cx="1347580" cy="150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0134600" y="6426719"/>
            <a:ext cx="1316698" cy="294756"/>
          </a:xfrm>
        </p:spPr>
        <p:txBody>
          <a:bodyPr/>
          <a:lstStyle/>
          <a:p>
            <a:fld id="{1F0EB92B-DCB1-4350-825C-D7E77F97EED6}" type="slidenum">
              <a:rPr lang="es-MX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85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4"/>
          <p:cNvSpPr txBox="1"/>
          <p:nvPr/>
        </p:nvSpPr>
        <p:spPr>
          <a:xfrm>
            <a:off x="1567872" y="367324"/>
            <a:ext cx="6365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latin typeface="Arial" panose="020B0604020202020204" pitchFamily="34" charset="0"/>
                <a:cs typeface="Arial" panose="020B0604020202020204" pitchFamily="34" charset="0"/>
              </a:rPr>
              <a:t>Plaguicidas </a:t>
            </a:r>
            <a:r>
              <a:rPr lang="es-MX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organoclorados</a:t>
            </a:r>
            <a:endParaRPr lang="es-MX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1"/>
          <p:cNvSpPr txBox="1"/>
          <p:nvPr/>
        </p:nvSpPr>
        <p:spPr>
          <a:xfrm>
            <a:off x="2738441" y="1316535"/>
            <a:ext cx="6550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Competencia en el control de plaguicidas en México</a:t>
            </a:r>
          </a:p>
        </p:txBody>
      </p:sp>
      <p:sp>
        <p:nvSpPr>
          <p:cNvPr id="6" name="CuadroTexto 2"/>
          <p:cNvSpPr txBox="1"/>
          <p:nvPr/>
        </p:nvSpPr>
        <p:spPr>
          <a:xfrm>
            <a:off x="1892490" y="1883391"/>
            <a:ext cx="83797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CICOPLAFEST (2013). Se creó por decreto y publicado en el DOF en 1987 y en ella están las bases de coordinación entre la SEMARNAT (INECC), SE, 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SADER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(SENASICA), SSA (COFEPRIS) en relación con plaguicidas, fertilizantes y sustancias tóxicas.</a:t>
            </a:r>
          </a:p>
          <a:p>
            <a:pPr algn="just"/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En el 2007, en México se estimó una producción de plaguicidas de cerca de 70 mil ton y un consumo de 35 mil ton, la diferencia fue para exportación. </a:t>
            </a:r>
          </a:p>
        </p:txBody>
      </p:sp>
      <p:sp>
        <p:nvSpPr>
          <p:cNvPr id="7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337547" y="6344939"/>
            <a:ext cx="2743200" cy="365125"/>
          </a:xfrm>
        </p:spPr>
        <p:txBody>
          <a:bodyPr/>
          <a:lstStyle/>
          <a:p>
            <a:fld id="{1F0EB92B-DCB1-4350-825C-D7E77F97EED6}" type="slidenum">
              <a:rPr lang="es-MX" smtClean="0"/>
              <a:t>25</a:t>
            </a:fld>
            <a:endParaRPr lang="es-MX"/>
          </a:p>
        </p:txBody>
      </p:sp>
      <p:pic>
        <p:nvPicPr>
          <p:cNvPr id="9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28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"/>
          <p:cNvSpPr txBox="1"/>
          <p:nvPr/>
        </p:nvSpPr>
        <p:spPr>
          <a:xfrm>
            <a:off x="1916625" y="773799"/>
            <a:ext cx="857012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LECHE ORGÁNICA (2012).-</a:t>
            </a:r>
          </a:p>
          <a:p>
            <a:endParaRPr lang="es-MX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Concentración de POC (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/g) en leche orgánica (n=36) producida en 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Tecpatán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, Chiapas. </a:t>
            </a:r>
          </a:p>
          <a:p>
            <a:pPr algn="just"/>
            <a:endParaRPr lang="es-MX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Los valores registrados no sobrepasaron los LMR (6-20 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/g).</a:t>
            </a:r>
          </a:p>
        </p:txBody>
      </p:sp>
      <p:pic>
        <p:nvPicPr>
          <p:cNvPr id="5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97" y="3070747"/>
            <a:ext cx="6723225" cy="3564969"/>
          </a:xfrm>
          <a:prstGeom prst="rect">
            <a:avLst/>
          </a:prstGeom>
        </p:spPr>
      </p:pic>
      <p:pic>
        <p:nvPicPr>
          <p:cNvPr id="6" name="Picture 3" descr="F:\TABCHIAPAS 1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262" y="2817349"/>
            <a:ext cx="2801941" cy="21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06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/>
          <p:cNvSpPr txBox="1"/>
          <p:nvPr/>
        </p:nvSpPr>
        <p:spPr>
          <a:xfrm>
            <a:off x="1874151" y="182563"/>
            <a:ext cx="371550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LECHE </a:t>
            </a:r>
            <a:r>
              <a:rPr lang="es-MX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PASTEURIZADA (1998).-</a:t>
            </a:r>
          </a:p>
          <a:p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LECHE </a:t>
            </a:r>
            <a:r>
              <a:rPr lang="es-MX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RECOMBINADA (2001).- </a:t>
            </a:r>
          </a:p>
        </p:txBody>
      </p:sp>
      <p:sp>
        <p:nvSpPr>
          <p:cNvPr id="5" name="CuadroTexto 8"/>
          <p:cNvSpPr txBox="1"/>
          <p:nvPr/>
        </p:nvSpPr>
        <p:spPr>
          <a:xfrm>
            <a:off x="1874151" y="587049"/>
            <a:ext cx="41210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Residuos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de POC en leche pasteurizada de cuatro industrias lecheras, comercializadas en la </a:t>
            </a:r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Ciudad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de México (n=96).</a:t>
            </a:r>
          </a:p>
        </p:txBody>
      </p:sp>
      <p:sp>
        <p:nvSpPr>
          <p:cNvPr id="6" name="CuadroTexto 13"/>
          <p:cNvSpPr txBox="1"/>
          <p:nvPr/>
        </p:nvSpPr>
        <p:spPr>
          <a:xfrm>
            <a:off x="1874151" y="2797411"/>
            <a:ext cx="41210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Valores medios de PO en muestras de leche recombinada de dos industrias, comercializadas en la Ciudad de México (n=32).</a:t>
            </a:r>
            <a:r>
              <a:rPr lang="es-MX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No se encontró </a:t>
            </a:r>
            <a:r>
              <a:rPr lang="es-MX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dieldrín</a:t>
            </a:r>
            <a:r>
              <a:rPr lang="es-MX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MX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endosulfán</a:t>
            </a:r>
            <a:r>
              <a:rPr lang="es-MX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</a:p>
        </p:txBody>
      </p:sp>
      <p:sp>
        <p:nvSpPr>
          <p:cNvPr id="7" name="CuadroTexto 5"/>
          <p:cNvSpPr txBox="1"/>
          <p:nvPr/>
        </p:nvSpPr>
        <p:spPr>
          <a:xfrm>
            <a:off x="6295399" y="1475224"/>
            <a:ext cx="40587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En 2007 en todas las muestras de leche de cabras de la UAQ se encontró al menos un PO o sus metabolitos.</a:t>
            </a:r>
          </a:p>
          <a:p>
            <a:pPr algn="just"/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En (2013) en leche de cabras </a:t>
            </a:r>
            <a:r>
              <a:rPr lang="es-MX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Saanen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 (n=22) y Alpino francesa (n=22) de Guanajuato se observaron valores para </a:t>
            </a: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-HCH, </a:t>
            </a:r>
            <a:r>
              <a:rPr lang="es-MX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heptacloro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 y epóxido de </a:t>
            </a:r>
            <a:r>
              <a:rPr lang="es-MX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heptacloro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 superiores a los LMR establecidos por el CODEX ALIMENTARIUS (13 a 50% de las muestras).</a:t>
            </a:r>
          </a:p>
        </p:txBody>
      </p:sp>
      <p:sp>
        <p:nvSpPr>
          <p:cNvPr id="8" name="CuadroTexto 3"/>
          <p:cNvSpPr txBox="1"/>
          <p:nvPr/>
        </p:nvSpPr>
        <p:spPr>
          <a:xfrm>
            <a:off x="6295399" y="1064020"/>
            <a:ext cx="37668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LECHE DE CABRA (2007; 2013).-</a:t>
            </a:r>
          </a:p>
          <a:p>
            <a:endParaRPr lang="es-MX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1"/>
          <p:cNvSpPr txBox="1"/>
          <p:nvPr/>
        </p:nvSpPr>
        <p:spPr>
          <a:xfrm>
            <a:off x="1787611" y="4368078"/>
            <a:ext cx="856649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LECHE CRUDA (2013).- </a:t>
            </a:r>
          </a:p>
          <a:p>
            <a:endParaRPr lang="es-MX" sz="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Los niveles de PO (</a:t>
            </a:r>
            <a:r>
              <a:rPr lang="es-MX" b="1" dirty="0" err="1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/g) en leche cruda de Tizayuca, Hidalgo durante 2008 al 2010 fueron &lt; LMR. Además, se notó una reducción en las concentraciones a través del tiempo.</a:t>
            </a:r>
          </a:p>
          <a:p>
            <a:pPr algn="just"/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FÓRMULAS LÁCTEAS (2014).- </a:t>
            </a:r>
            <a:r>
              <a:rPr lang="es-MX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Se encontró la presencia de residuos de POC restringidos y prohibidos en México.</a:t>
            </a:r>
            <a:endParaRPr lang="es-MX" b="1" dirty="0"/>
          </a:p>
        </p:txBody>
      </p:sp>
      <p:pic>
        <p:nvPicPr>
          <p:cNvPr id="10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99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2"/>
          <p:cNvSpPr txBox="1"/>
          <p:nvPr/>
        </p:nvSpPr>
        <p:spPr>
          <a:xfrm>
            <a:off x="2701544" y="1031297"/>
            <a:ext cx="6827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latin typeface="Arial" panose="020B0604020202020204" pitchFamily="34" charset="0"/>
                <a:cs typeface="Arial" panose="020B0604020202020204" pitchFamily="34" charset="0"/>
              </a:rPr>
              <a:t>Plaguicidas organofosforados</a:t>
            </a:r>
          </a:p>
        </p:txBody>
      </p:sp>
      <p:sp>
        <p:nvSpPr>
          <p:cNvPr id="17" name="CuadroTexto 5"/>
          <p:cNvSpPr txBox="1"/>
          <p:nvPr/>
        </p:nvSpPr>
        <p:spPr>
          <a:xfrm>
            <a:off x="1817296" y="2532251"/>
            <a:ext cx="481214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LECHE PASTEURIZADA (2003).-</a:t>
            </a:r>
          </a:p>
          <a:p>
            <a:endParaRPr lang="es-MX" sz="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Residuos de POF fueron encontrados en muestras de leche de cuatro industrias (n=24 c/u): 29% industria A, 45% industria B, 38% industria C y 50% industria D. Ocho muestras de las 96 &gt; LMR.</a:t>
            </a:r>
            <a:endParaRPr lang="es-MX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367" y="2532251"/>
            <a:ext cx="3322955" cy="3038403"/>
          </a:xfrm>
          <a:prstGeom prst="rect">
            <a:avLst/>
          </a:prstGeom>
        </p:spPr>
      </p:pic>
      <p:sp>
        <p:nvSpPr>
          <p:cNvPr id="19" name="Marcador de número de diapositiva 8"/>
          <p:cNvSpPr txBox="1">
            <a:spLocks/>
          </p:cNvSpPr>
          <p:nvPr/>
        </p:nvSpPr>
        <p:spPr>
          <a:xfrm>
            <a:off x="10323321" y="103345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MX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0EB92B-DCB1-4350-825C-D7E77F97EED6}" type="slidenum">
              <a:rPr lang="es-MX"/>
              <a:pPr/>
              <a:t>28</a:t>
            </a:fld>
            <a:endParaRPr lang="es-MX"/>
          </a:p>
        </p:txBody>
      </p:sp>
      <p:pic>
        <p:nvPicPr>
          <p:cNvPr id="9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31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/>
          <p:cNvSpPr txBox="1"/>
          <p:nvPr/>
        </p:nvSpPr>
        <p:spPr>
          <a:xfrm>
            <a:off x="1897245" y="1130510"/>
            <a:ext cx="4482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LECHE PASTEURIZADA (2002; 2005).-</a:t>
            </a:r>
          </a:p>
          <a:p>
            <a:endParaRPr lang="es-MX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991822" y="2789127"/>
            <a:ext cx="582121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s-ES_tradnl" sz="1600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Sulfonamidas			LMR (µg/L)</a:t>
            </a:r>
          </a:p>
          <a:p>
            <a:pPr algn="l"/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Sulfatiazol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s-ES_tradnl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s-ES_trad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Sulfamerazina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s-ES_tradnl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s-ES_trad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_tradnl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Sulfametazina</a:t>
            </a:r>
            <a:r>
              <a:rPr lang="es-ES_tradnl" sz="1600" u="sng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s-ES_tradnl" sz="16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s-ES_tradnl" sz="1600" u="sng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s-ES_tradnl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endParaRPr lang="es-ES_trad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Sulfacloropiridazina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_tradnl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	100 (total de</a:t>
            </a:r>
          </a:p>
          <a:p>
            <a:pPr algn="l"/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Sulfamonometoxina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_tradnl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	       sulfonamidas)</a:t>
            </a:r>
            <a:r>
              <a:rPr lang="es-ES_tradnl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endParaRPr lang="es-ES_trad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Sulfametoxazol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s-ES_tradnl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s-ES_trad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596997" y="1776840"/>
            <a:ext cx="4020652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s-ES_tradnl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Antibióticos</a:t>
            </a:r>
          </a:p>
          <a:p>
            <a:pPr algn="l"/>
            <a:endParaRPr lang="es-ES_tradnl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ß-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lactámicos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		LMR (µg/L)</a:t>
            </a:r>
          </a:p>
          <a:p>
            <a:pPr algn="l"/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penicilina	</a:t>
            </a:r>
            <a:r>
              <a:rPr lang="es-ES_tradnl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	4</a:t>
            </a:r>
          </a:p>
          <a:p>
            <a:pPr algn="l"/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ampicilina	</a:t>
            </a:r>
            <a:r>
              <a:rPr lang="es-ES_tradnl" sz="1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	4</a:t>
            </a:r>
          </a:p>
          <a:p>
            <a:pPr algn="l"/>
            <a:endParaRPr lang="es-ES_trad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Tetraciclinas</a:t>
            </a:r>
          </a:p>
          <a:p>
            <a:pPr algn="l"/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tetraciclina		100</a:t>
            </a:r>
          </a:p>
          <a:p>
            <a:pPr algn="l"/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oxitetraciclina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		100</a:t>
            </a:r>
          </a:p>
          <a:p>
            <a:pPr algn="l"/>
            <a:endParaRPr lang="es-ES_trad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Aminoglucósidos</a:t>
            </a:r>
            <a:endParaRPr lang="es-ES_trad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estreptomicina		200</a:t>
            </a:r>
          </a:p>
          <a:p>
            <a:pPr algn="l"/>
            <a:endParaRPr lang="es-ES_trad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Macrólidos</a:t>
            </a:r>
            <a:endParaRPr lang="es-ES_trad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eritromicina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_tradnl" sz="1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s-ES_tradnl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  <a:p>
            <a:pPr algn="l"/>
            <a:endParaRPr lang="es-ES_trad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Cloranfenicol	</a:t>
            </a:r>
            <a:r>
              <a:rPr lang="es-ES_tradnl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	0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732481" y="4956385"/>
            <a:ext cx="184858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s-ES_tradnl" sz="16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Nitrofuranos</a:t>
            </a:r>
            <a:endParaRPr lang="es-ES_tradnl" sz="16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s-ES_tradnl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Nitrofurazona</a:t>
            </a:r>
            <a:endParaRPr lang="es-ES_trad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Furazolidona</a:t>
            </a:r>
            <a:endParaRPr lang="es-ES_trad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Furaltadona</a:t>
            </a:r>
            <a:endParaRPr lang="es-ES_trad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s-ES_tradnl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No se detectaron</a:t>
            </a:r>
          </a:p>
        </p:txBody>
      </p:sp>
      <p:sp>
        <p:nvSpPr>
          <p:cNvPr id="10" name="CuadroTexto 12"/>
          <p:cNvSpPr txBox="1"/>
          <p:nvPr/>
        </p:nvSpPr>
        <p:spPr>
          <a:xfrm>
            <a:off x="2638494" y="198767"/>
            <a:ext cx="5545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latin typeface="Arial" panose="020B0604020202020204" pitchFamily="34" charset="0"/>
                <a:cs typeface="Arial" panose="020B0604020202020204" pitchFamily="34" charset="0"/>
              </a:rPr>
              <a:t>Inhibidores microbianos</a:t>
            </a:r>
          </a:p>
        </p:txBody>
      </p:sp>
      <p:pic>
        <p:nvPicPr>
          <p:cNvPr id="12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11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n para fotos de las glÃ¡ndulas mamarias de la soy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535" y="374674"/>
            <a:ext cx="4326467" cy="324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n para fotos de las glÃ¡ndulas mamarias de la va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534" y="3623459"/>
            <a:ext cx="4326466" cy="294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44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/>
          <p:cNvSpPr txBox="1"/>
          <p:nvPr/>
        </p:nvSpPr>
        <p:spPr>
          <a:xfrm>
            <a:off x="1860713" y="112076"/>
            <a:ext cx="3382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LECHE CRUDA (2002; 2003).-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8448391"/>
              </p:ext>
            </p:extLst>
          </p:nvPr>
        </p:nvGraphicFramePr>
        <p:xfrm>
          <a:off x="9107242" y="1636140"/>
          <a:ext cx="2738352" cy="2762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4" name="Hoja de cálculo" r:id="rId3" imgW="1786128" imgH="1801368" progId="Excel.Sheet.8">
                  <p:embed/>
                </p:oleObj>
              </mc:Choice>
              <mc:Fallback>
                <p:oleObj name="Hoja de cálculo" r:id="rId3" imgW="1786128" imgH="1801368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07242" y="1636140"/>
                        <a:ext cx="2738352" cy="27624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24" descr="C:\Mis documentos\figure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455" y="3017383"/>
            <a:ext cx="1806298" cy="178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5" descr="C:\Mis documentos\fig1us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802" y="5133021"/>
            <a:ext cx="1544602" cy="152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28"/>
          <p:cNvSpPr txBox="1">
            <a:spLocks noChangeArrowheads="1"/>
          </p:cNvSpPr>
          <p:nvPr/>
        </p:nvSpPr>
        <p:spPr bwMode="auto">
          <a:xfrm>
            <a:off x="3756899" y="4740810"/>
            <a:ext cx="180850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ES_tradnl" sz="8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s-ES_tradnl" sz="800" dirty="0" err="1">
                <a:latin typeface="Arial" panose="020B0604020202020204" pitchFamily="34" charset="0"/>
                <a:cs typeface="Arial" panose="020B0604020202020204" pitchFamily="34" charset="0"/>
              </a:rPr>
              <a:t>amp</a:t>
            </a:r>
            <a:r>
              <a:rPr lang="es-ES_tradnl" sz="800" dirty="0">
                <a:latin typeface="Arial" panose="020B0604020202020204" pitchFamily="34" charset="0"/>
                <a:cs typeface="Arial" panose="020B0604020202020204" pitchFamily="34" charset="0"/>
              </a:rPr>
              <a:t>., B: dic., C: </a:t>
            </a:r>
            <a:r>
              <a:rPr lang="es-ES_tradnl" sz="800" dirty="0" err="1">
                <a:latin typeface="Arial" panose="020B0604020202020204" pitchFamily="34" charset="0"/>
                <a:cs typeface="Arial" panose="020B0604020202020204" pitchFamily="34" charset="0"/>
              </a:rPr>
              <a:t>erit</a:t>
            </a:r>
            <a:r>
              <a:rPr lang="es-ES_tradnl" sz="800" dirty="0">
                <a:latin typeface="Arial" panose="020B0604020202020204" pitchFamily="34" charset="0"/>
                <a:cs typeface="Arial" panose="020B0604020202020204" pitchFamily="34" charset="0"/>
              </a:rPr>
              <a:t>., D: </a:t>
            </a:r>
            <a:r>
              <a:rPr lang="es-ES_tradnl" sz="800" dirty="0" err="1">
                <a:latin typeface="Arial" panose="020B0604020202020204" pitchFamily="34" charset="0"/>
                <a:cs typeface="Arial" panose="020B0604020202020204" pitchFamily="34" charset="0"/>
              </a:rPr>
              <a:t>penic</a:t>
            </a:r>
            <a:r>
              <a:rPr lang="es-ES_tradnl" sz="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Text Box 29"/>
          <p:cNvSpPr txBox="1">
            <a:spLocks noChangeArrowheads="1"/>
          </p:cNvSpPr>
          <p:nvPr/>
        </p:nvSpPr>
        <p:spPr bwMode="auto">
          <a:xfrm>
            <a:off x="4076721" y="6635350"/>
            <a:ext cx="202331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ES_tradnl" sz="800" dirty="0">
                <a:latin typeface="Arial" panose="020B0604020202020204" pitchFamily="34" charset="0"/>
                <a:cs typeface="Arial" panose="020B0604020202020204" pitchFamily="34" charset="0"/>
              </a:rPr>
              <a:t>A: leche1, B: dic., C: leche2, D: </a:t>
            </a:r>
            <a:r>
              <a:rPr lang="es-ES_tradnl" sz="800" dirty="0" err="1">
                <a:latin typeface="Arial" panose="020B0604020202020204" pitchFamily="34" charset="0"/>
                <a:cs typeface="Arial" panose="020B0604020202020204" pitchFamily="34" charset="0"/>
              </a:rPr>
              <a:t>penic</a:t>
            </a:r>
            <a:r>
              <a:rPr lang="es-ES_tradnl" sz="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7" descr="C:\Mis documentos\placacorus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114" y="5067687"/>
            <a:ext cx="1471513" cy="159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C:\Mis documentos\curvaus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032" y="3018355"/>
            <a:ext cx="1325527" cy="180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C:\Mis documentos\CURVACA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865" y="2988133"/>
            <a:ext cx="1844542" cy="181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1163617"/>
              </p:ext>
            </p:extLst>
          </p:nvPr>
        </p:nvGraphicFramePr>
        <p:xfrm>
          <a:off x="7560887" y="3614012"/>
          <a:ext cx="1105596" cy="618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5" name="Hoja de cálculo" r:id="rId10" imgW="3448501" imgH="1467091" progId="Excel.Sheet.8">
                  <p:embed/>
                </p:oleObj>
              </mc:Choice>
              <mc:Fallback>
                <p:oleObj name="Hoja de cálculo" r:id="rId10" imgW="3448501" imgH="1467091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0887" y="3614012"/>
                        <a:ext cx="1105596" cy="6189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134600" y="6356351"/>
            <a:ext cx="2743200" cy="365125"/>
          </a:xfrm>
        </p:spPr>
        <p:txBody>
          <a:bodyPr/>
          <a:lstStyle/>
          <a:p>
            <a:fld id="{1F0EB92B-DCB1-4350-825C-D7E77F97EED6}" type="slidenum">
              <a:rPr lang="es-MX" smtClean="0"/>
              <a:t>30</a:t>
            </a:fld>
            <a:endParaRPr lang="es-MX"/>
          </a:p>
        </p:txBody>
      </p:sp>
      <p:sp>
        <p:nvSpPr>
          <p:cNvPr id="27" name="26 Rectángulo"/>
          <p:cNvSpPr/>
          <p:nvPr/>
        </p:nvSpPr>
        <p:spPr>
          <a:xfrm>
            <a:off x="1860713" y="856843"/>
            <a:ext cx="45316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La importancia de monitorear la presencia de antibióticos en leche es vigente, la legislación mexicana no permite presencia de antibióticos en la leche que se comercialice para consumo humano o la que se emplee como materia prima para la elaboración de productos lácteos (NOM-243-SSA1-2010).</a:t>
            </a:r>
          </a:p>
        </p:txBody>
      </p:sp>
      <p:pic>
        <p:nvPicPr>
          <p:cNvPr id="16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73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/>
          <p:cNvSpPr txBox="1"/>
          <p:nvPr/>
        </p:nvSpPr>
        <p:spPr>
          <a:xfrm>
            <a:off x="1524001" y="181967"/>
            <a:ext cx="3310467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LECHE CRUDA, UHT Y ORGÁNICA (2008).-</a:t>
            </a:r>
          </a:p>
          <a:p>
            <a:endParaRPr lang="es-MX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Muestras de leches: cruda (n=9), UHT (n=20) y orgánica (n=15) fueron analizadas para determinar AFM1. El 59% de los casos fueron positivos y &gt; LMR (0.05 µg/kg) propuesto por la Unión Europea. El % de muestras por arriba del LMR fue menor en leche orgánica (20%).</a:t>
            </a:r>
          </a:p>
          <a:p>
            <a:endParaRPr lang="es-MX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QUESO (2009).-</a:t>
            </a:r>
          </a:p>
          <a:p>
            <a:endParaRPr lang="es-MX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Se analizaron muestras de queso panela de 9 industrias (n= 10 c/u) de diferentes zonas de México para AFM1. Los análisis evidenciaron la presencia AFM1 en todas las industrias. El 27% de las muestras positivas estuvieron por encima del nivel establecido (0.25 µg/kg) por países como Austria, Honduras, Suiza y Turquía.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t="1652" r="7704"/>
          <a:stretch/>
        </p:blipFill>
        <p:spPr bwMode="auto">
          <a:xfrm>
            <a:off x="4828992" y="1761068"/>
            <a:ext cx="5839009" cy="375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número de diapositiva 7"/>
          <p:cNvSpPr>
            <a:spLocks noGrp="1"/>
          </p:cNvSpPr>
          <p:nvPr>
            <p:ph type="sldNum" sz="quarter" idx="12"/>
          </p:nvPr>
        </p:nvSpPr>
        <p:spPr>
          <a:xfrm>
            <a:off x="10134600" y="6356351"/>
            <a:ext cx="2743200" cy="365125"/>
          </a:xfrm>
        </p:spPr>
        <p:txBody>
          <a:bodyPr/>
          <a:lstStyle/>
          <a:p>
            <a:fld id="{1F0EB92B-DCB1-4350-825C-D7E77F97EED6}" type="slidenum">
              <a:rPr lang="es-MX" smtClean="0"/>
              <a:t>31</a:t>
            </a:fld>
            <a:endParaRPr lang="es-MX"/>
          </a:p>
        </p:txBody>
      </p:sp>
      <p:sp>
        <p:nvSpPr>
          <p:cNvPr id="7" name="CuadroTexto 8"/>
          <p:cNvSpPr txBox="1"/>
          <p:nvPr/>
        </p:nvSpPr>
        <p:spPr>
          <a:xfrm>
            <a:off x="5956329" y="1"/>
            <a:ext cx="2672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Aflatoxinas</a:t>
            </a:r>
            <a:endParaRPr lang="es-MX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27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/>
          <p:cNvSpPr txBox="1"/>
          <p:nvPr/>
        </p:nvSpPr>
        <p:spPr>
          <a:xfrm>
            <a:off x="664029" y="151866"/>
            <a:ext cx="7848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LECHE Y QUESO DE CABRA (2010).- </a:t>
            </a:r>
          </a:p>
          <a:p>
            <a:endParaRPr lang="es-MX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Se estudiaron muestras de leche (n=60) y queso de cabra (n=20) para AFM1. El 30% de las muestras de leche presentaron algún contenido de AFM1 y el 18% ellas fue mayor al LMR (0.05 µg/kg) de la UE, con un nivel máximo de 1.61 µg/kg. Las muestras de queso registraron un 15% de incidencia de AFM1 con un valor máximo de 0.23µg/kg.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1"/>
          <p:cNvSpPr/>
          <p:nvPr/>
        </p:nvSpPr>
        <p:spPr>
          <a:xfrm>
            <a:off x="1645051" y="2432001"/>
            <a:ext cx="536535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LECHE CONVENCIONAL Y ORGÁNICA (2013).-</a:t>
            </a:r>
          </a:p>
          <a:p>
            <a:endParaRPr lang="es-MX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Se realizó un estudio en leches convencional (n=11) y orgánica (n=12) producida en </a:t>
            </a:r>
            <a:r>
              <a:rPr lang="es-MX" b="1" dirty="0" err="1">
                <a:latin typeface="Arial" panose="020B0604020202020204" pitchFamily="34" charset="0"/>
                <a:cs typeface="Arial" panose="020B0604020202020204" pitchFamily="34" charset="0"/>
              </a:rPr>
              <a:t>Tizayuca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, Hidalgo y Tuxpan, Veracruz, respectivamente. El 50% de las muestras de leche convencional y el 54.55% de la leche orgánica estuvieron por arriba del LMR establecido en México (0.5 µg/kg).</a:t>
            </a:r>
          </a:p>
          <a:p>
            <a:pPr algn="just"/>
            <a:endParaRPr lang="es-MX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 estudio en leche orgánica (n=48) de </a:t>
            </a:r>
            <a:r>
              <a:rPr lang="es-MX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Tecpatán</a:t>
            </a:r>
            <a:r>
              <a:rPr lang="es-MX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Chiapas, encontró que el 23.3% de las muestras sobrepasó el LMR propuesto en México (0.5 µg/kg) y el 62.7% sobrepasó el LMR (0.05 µg/kg) de la UE.</a:t>
            </a:r>
          </a:p>
        </p:txBody>
      </p:sp>
      <p:pic>
        <p:nvPicPr>
          <p:cNvPr id="6" name="Picture 3" descr="F:\TABCHIAPAS 2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8024" y="1888070"/>
            <a:ext cx="3131207" cy="2348405"/>
          </a:xfrm>
          <a:prstGeom prst="rect">
            <a:avLst/>
          </a:prstGeom>
          <a:noFill/>
        </p:spPr>
      </p:pic>
      <p:pic>
        <p:nvPicPr>
          <p:cNvPr id="7" name="Picture 2" descr="F:\TABCHIAPAS 1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8024" y="4415486"/>
            <a:ext cx="3131207" cy="2348404"/>
          </a:xfrm>
          <a:prstGeom prst="rect">
            <a:avLst/>
          </a:prstGeom>
          <a:noFill/>
        </p:spPr>
      </p:pic>
      <p:sp>
        <p:nvSpPr>
          <p:cNvPr id="8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134600" y="6356351"/>
            <a:ext cx="2743200" cy="365125"/>
          </a:xfrm>
        </p:spPr>
        <p:txBody>
          <a:bodyPr/>
          <a:lstStyle/>
          <a:p>
            <a:fld id="{1F0EB92B-DCB1-4350-825C-D7E77F97EED6}" type="slidenum">
              <a:rPr lang="es-MX" smtClean="0"/>
              <a:t>32</a:t>
            </a:fld>
            <a:endParaRPr lang="es-MX"/>
          </a:p>
        </p:txBody>
      </p:sp>
      <p:pic>
        <p:nvPicPr>
          <p:cNvPr id="9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16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"/>
          <p:cNvSpPr txBox="1"/>
          <p:nvPr/>
        </p:nvSpPr>
        <p:spPr>
          <a:xfrm>
            <a:off x="3730926" y="25042"/>
            <a:ext cx="2305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Hidrocarburos</a:t>
            </a:r>
          </a:p>
        </p:txBody>
      </p:sp>
      <p:sp>
        <p:nvSpPr>
          <p:cNvPr id="5" name="CuadroTexto 2"/>
          <p:cNvSpPr txBox="1"/>
          <p:nvPr/>
        </p:nvSpPr>
        <p:spPr>
          <a:xfrm>
            <a:off x="435429" y="25042"/>
            <a:ext cx="361405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LECHE (2014).-</a:t>
            </a:r>
          </a:p>
          <a:p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Se analizaron muestras de leche cruda producida en Tizayuca, Hidalgo para HAP, durante el periodo 2008-2010. Se observó mayor presencia de </a:t>
            </a:r>
            <a:r>
              <a:rPr 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acenafteno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acenaftileno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fluoranteno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(0.25, 0.32 y 0.22 µg/g respectivamente). La concentración total de HAP no rebasó el nivel permisible (25 µg/</a:t>
            </a:r>
            <a:r>
              <a:rPr 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) establecido por la Agencia de Protección Ambiental de los Estados Unidos.</a:t>
            </a:r>
          </a:p>
        </p:txBody>
      </p:sp>
      <p:pic>
        <p:nvPicPr>
          <p:cNvPr id="6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905" y="671375"/>
            <a:ext cx="4223983" cy="2267768"/>
          </a:xfrm>
          <a:prstGeom prst="rect">
            <a:avLst/>
          </a:prstGeom>
        </p:spPr>
      </p:pic>
      <p:sp>
        <p:nvSpPr>
          <p:cNvPr id="7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10134600" y="6356351"/>
            <a:ext cx="2743200" cy="365125"/>
          </a:xfrm>
        </p:spPr>
        <p:txBody>
          <a:bodyPr/>
          <a:lstStyle/>
          <a:p>
            <a:fld id="{1F0EB92B-DCB1-4350-825C-D7E77F97EED6}" type="slidenum">
              <a:rPr lang="es-MX" smtClean="0"/>
              <a:t>33</a:t>
            </a:fld>
            <a:endParaRPr lang="es-MX"/>
          </a:p>
        </p:txBody>
      </p:sp>
      <p:sp>
        <p:nvSpPr>
          <p:cNvPr id="8" name="CuadroTexto 9"/>
          <p:cNvSpPr txBox="1"/>
          <p:nvPr/>
        </p:nvSpPr>
        <p:spPr>
          <a:xfrm>
            <a:off x="6917268" y="3116209"/>
            <a:ext cx="3395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Bifenilos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policlorados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t="1959" r="4178" b="2803"/>
          <a:stretch/>
        </p:blipFill>
        <p:spPr bwMode="auto">
          <a:xfrm>
            <a:off x="2249655" y="3754297"/>
            <a:ext cx="3626213" cy="262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11"/>
          <p:cNvSpPr/>
          <p:nvPr/>
        </p:nvSpPr>
        <p:spPr>
          <a:xfrm>
            <a:off x="6917267" y="3577874"/>
            <a:ext cx="361005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LECHE (2012).-</a:t>
            </a:r>
          </a:p>
          <a:p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Se determinó el contenido de BPC en leche orgánica de dos unidades de producción (A, B; n=12 c/u) de Tuxpan, Veracruz. Los resultados arrojaron presencia de BPC en el 100% de las muestras (2.6-26 </a:t>
            </a:r>
            <a:r>
              <a:rPr 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/g). Ningún valor sobrepasó el nivel provisional (40 </a:t>
            </a:r>
            <a:r>
              <a:rPr 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/g) establecido por la UE.</a:t>
            </a:r>
          </a:p>
        </p:txBody>
      </p:sp>
      <p:sp>
        <p:nvSpPr>
          <p:cNvPr id="12" name="Marcador de número de diapositiva 3"/>
          <p:cNvSpPr txBox="1">
            <a:spLocks/>
          </p:cNvSpPr>
          <p:nvPr/>
        </p:nvSpPr>
        <p:spPr>
          <a:xfrm>
            <a:off x="10048103" y="9120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MX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0EB92B-DCB1-4350-825C-D7E77F97EED6}" type="slidenum">
              <a:rPr lang="es-MX"/>
              <a:pPr/>
              <a:t>33</a:t>
            </a:fld>
            <a:endParaRPr lang="es-MX"/>
          </a:p>
        </p:txBody>
      </p:sp>
      <p:pic>
        <p:nvPicPr>
          <p:cNvPr id="11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21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CuadroTexto"/>
          <p:cNvSpPr txBox="1"/>
          <p:nvPr/>
        </p:nvSpPr>
        <p:spPr>
          <a:xfrm flipH="1">
            <a:off x="3780657" y="423606"/>
            <a:ext cx="4553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4. ADULTERACIÓN</a:t>
            </a:r>
          </a:p>
        </p:txBody>
      </p:sp>
      <p:sp>
        <p:nvSpPr>
          <p:cNvPr id="9" name="5 Rectángulo"/>
          <p:cNvSpPr/>
          <p:nvPr/>
        </p:nvSpPr>
        <p:spPr>
          <a:xfrm>
            <a:off x="2091268" y="1093944"/>
            <a:ext cx="809076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S_tradnl" altLang="es-MX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Proteínas</a:t>
            </a:r>
          </a:p>
          <a:p>
            <a:pPr algn="just">
              <a:spcBef>
                <a:spcPct val="50000"/>
              </a:spcBef>
            </a:pPr>
            <a:r>
              <a:rPr lang="es-ES_tradnl" alt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Detección de suero de quesería en leche y productos lácteos</a:t>
            </a:r>
          </a:p>
          <a:p>
            <a:pPr algn="just">
              <a:spcBef>
                <a:spcPct val="50000"/>
              </a:spcBef>
            </a:pPr>
            <a:r>
              <a:rPr lang="es-ES_tradnl" altLang="es-MX" sz="2400" dirty="0">
                <a:latin typeface="Arial" panose="020B0604020202020204" pitchFamily="34" charset="0"/>
                <a:cs typeface="Arial" panose="020B0604020202020204" pitchFamily="34" charset="0"/>
              </a:rPr>
              <a:t>Se confirma la presencia de suero de quesería en leche y productos lácteos cuando hay presencia del </a:t>
            </a:r>
            <a:r>
              <a:rPr lang="es-ES_tradnl" altLang="es-MX" sz="2400" dirty="0" err="1">
                <a:latin typeface="Arial" panose="020B0604020202020204" pitchFamily="34" charset="0"/>
                <a:cs typeface="Arial" panose="020B0604020202020204" pitchFamily="34" charset="0"/>
              </a:rPr>
              <a:t>glicomacropeptido</a:t>
            </a:r>
            <a:r>
              <a:rPr lang="es-ES_tradnl" altLang="es-MX" sz="2400" dirty="0">
                <a:latin typeface="Arial" panose="020B0604020202020204" pitchFamily="34" charset="0"/>
                <a:cs typeface="Arial" panose="020B0604020202020204" pitchFamily="34" charset="0"/>
              </a:rPr>
              <a:t>, mediante:</a:t>
            </a:r>
          </a:p>
        </p:txBody>
      </p:sp>
      <p:sp>
        <p:nvSpPr>
          <p:cNvPr id="7" name="4 Rectángulo"/>
          <p:cNvSpPr/>
          <p:nvPr/>
        </p:nvSpPr>
        <p:spPr>
          <a:xfrm>
            <a:off x="2227594" y="3793110"/>
            <a:ext cx="78816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endParaRPr lang="es-ES_tradnl" altLang="es-MX" sz="2400" dirty="0">
              <a:latin typeface="Arial" charset="0"/>
            </a:endParaRPr>
          </a:p>
          <a:p>
            <a:pPr marL="28575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_tradnl" altLang="es-MX" sz="2400" dirty="0">
                <a:latin typeface="Arial" charset="0"/>
              </a:rPr>
              <a:t> Técnica de electroforesis SDS-PAGE, con una capacidad de detección hasta el 2%.</a:t>
            </a:r>
          </a:p>
          <a:p>
            <a:pPr marL="28575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_tradnl" altLang="es-MX" sz="2400" dirty="0">
                <a:latin typeface="Arial" charset="0"/>
              </a:rPr>
              <a:t> Por HPLC</a:t>
            </a:r>
          </a:p>
          <a:p>
            <a:pPr marL="28575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_tradnl" altLang="es-MX" sz="2400" dirty="0">
                <a:latin typeface="Arial" charset="0"/>
              </a:rPr>
              <a:t> Por el espectro de absorción de la cuarta derivada del espectro de absorción.</a:t>
            </a:r>
          </a:p>
        </p:txBody>
      </p:sp>
      <p:pic>
        <p:nvPicPr>
          <p:cNvPr id="11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488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246" y="588069"/>
            <a:ext cx="2952328" cy="583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6125221" y="2302933"/>
            <a:ext cx="3699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tres métodos indicaron la presencia de suero de quesería en las leches UHT analizadas.</a:t>
            </a:r>
          </a:p>
        </p:txBody>
      </p:sp>
      <p:pic>
        <p:nvPicPr>
          <p:cNvPr id="8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94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993487" y="2379330"/>
            <a:ext cx="7800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" pitchFamily="34" charset="0"/>
                <a:cs typeface="Arial" pitchFamily="34" charset="0"/>
              </a:rPr>
              <a:t>DETECTAR GRASA VEGETAL O ANIMAL EN PRODUCTOS DE ORIGEN ANIMAL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67608" y="4199602"/>
            <a:ext cx="2808312" cy="338554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square" anchor="ctr">
            <a:spAutoFit/>
            <a:flatTx/>
          </a:bodyPr>
          <a:lstStyle/>
          <a:p>
            <a:pPr algn="ctr" eaLnBrk="0" hangingPunct="0"/>
            <a:r>
              <a:rPr lang="es-ES_tradnl" sz="1600" dirty="0">
                <a:latin typeface="Georgia" pitchFamily="18" charset="0"/>
              </a:rPr>
              <a:t>Mantequilla</a:t>
            </a:r>
          </a:p>
        </p:txBody>
      </p:sp>
      <p:pic>
        <p:nvPicPr>
          <p:cNvPr id="6" name="Picture 2" descr="http://www.conmishijos.com/assets/images/dibujos/l/leche_2_g_thumb_480x48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3378769"/>
            <a:ext cx="1584176" cy="198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702296" y="5085184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0" b="1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3971764" y="4538157"/>
            <a:ext cx="1620180" cy="820833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 flipH="1">
            <a:off x="6672064" y="5445224"/>
            <a:ext cx="1584176" cy="14401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Elipse"/>
          <p:cNvSpPr/>
          <p:nvPr/>
        </p:nvSpPr>
        <p:spPr>
          <a:xfrm>
            <a:off x="5702296" y="5229200"/>
            <a:ext cx="811441" cy="11794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5 Rectángulo"/>
          <p:cNvSpPr/>
          <p:nvPr/>
        </p:nvSpPr>
        <p:spPr>
          <a:xfrm>
            <a:off x="4684542" y="306244"/>
            <a:ext cx="24187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s-ES_tradnl" altLang="es-MX" sz="3200" b="1" dirty="0">
                <a:solidFill>
                  <a:srgbClr val="FF0000"/>
                </a:solidFill>
                <a:latin typeface="Arial" charset="0"/>
              </a:rPr>
              <a:t>Grasa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s-ES_tradnl" altLang="es-MX" sz="800" b="1" dirty="0">
              <a:latin typeface="Arial" charset="0"/>
            </a:endParaRPr>
          </a:p>
          <a:p>
            <a:pPr marL="28575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_tradnl" altLang="es-MX" sz="2000" dirty="0">
                <a:latin typeface="Arial" charset="0"/>
              </a:rPr>
              <a:t>Ácidos grasos</a:t>
            </a:r>
          </a:p>
          <a:p>
            <a:pPr marL="28575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_tradnl" altLang="es-MX" sz="2000" dirty="0" err="1">
                <a:latin typeface="Arial" charset="0"/>
              </a:rPr>
              <a:t>Fitoesteroles</a:t>
            </a:r>
            <a:endParaRPr lang="es-ES_tradnl" altLang="es-MX" sz="2000" dirty="0">
              <a:latin typeface="Arial" charset="0"/>
            </a:endParaRPr>
          </a:p>
          <a:p>
            <a:pPr marL="28575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_tradnl" altLang="es-MX" sz="2000" dirty="0" err="1">
                <a:latin typeface="Arial" charset="0"/>
              </a:rPr>
              <a:t>Triacilgliceroles</a:t>
            </a:r>
            <a:endParaRPr lang="es-ES_tradnl" altLang="es-MX" sz="2000" dirty="0">
              <a:latin typeface="Arial" charset="0"/>
            </a:endParaRPr>
          </a:p>
        </p:txBody>
      </p:sp>
      <p:pic>
        <p:nvPicPr>
          <p:cNvPr id="13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75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://correo.xoc.uam.mx/cgi-bin/openwebmail/openwebmail-viewatt.pl/ESTANDAR%20ESTEROLES.jpg?action=viewattachment&amp;sessionid=reygut*correo.xoc.uam.mx-session-0.802394486122893&amp;message_id=%3CBAY169-W5100D28CD31AA39BA81074EE510%40phx.gbl%3E&amp;folder=INBOX&amp;attachment_nodeid=0-6&amp;convfrom=none.iso-8859-1">
            <a:hlinkClick r:id="rId2" tooltip="Descargar"/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" name="Picture 3" descr="C:\Users\Rey Gutiérrez\AppData\Local\Microsoft\Windows\Temporary Internet Files\Content.IE5\3R1CW5WG\ESTANDAR ESTEROL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801" y="619079"/>
            <a:ext cx="4462952" cy="364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Rey Gutiérrez\AppData\Local\Microsoft\Windows\Temporary Internet Files\Content.IE5\EZXX0UYT\TUXPAN 3M Esterol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301" y="925644"/>
            <a:ext cx="4392487" cy="364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797739" y="184092"/>
            <a:ext cx="3942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latin typeface="Arial" pitchFamily="34" charset="0"/>
                <a:cs typeface="Arial" pitchFamily="34" charset="0"/>
              </a:rPr>
              <a:t>Perfil de esteroles (</a:t>
            </a:r>
            <a:r>
              <a:rPr lang="es-MX" sz="2800" b="1" dirty="0" err="1">
                <a:latin typeface="Arial" pitchFamily="34" charset="0"/>
                <a:cs typeface="Arial" pitchFamily="34" charset="0"/>
              </a:rPr>
              <a:t>st</a:t>
            </a:r>
            <a:r>
              <a:rPr lang="es-MX" sz="2800" b="1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863488" y="160338"/>
            <a:ext cx="2645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latin typeface="Arial" pitchFamily="34" charset="0"/>
                <a:cs typeface="Arial" pitchFamily="34" charset="0"/>
              </a:rPr>
              <a:t>Leche de vaca</a:t>
            </a:r>
          </a:p>
        </p:txBody>
      </p:sp>
      <p:pic>
        <p:nvPicPr>
          <p:cNvPr id="9" name="Picture 2" descr="http://www.solounplaneta.com/wp-content/uploads/2008/02/g-cerdos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326" y="2314432"/>
            <a:ext cx="144016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4.bp.blogspot.com/_iY7KbKw9OfA/TLRnAppt8dI/AAAAAAAAAC8/PmzsxoX5noc/s1600/SANY00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246" y="1079978"/>
            <a:ext cx="144016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www.nutricion.pro/wp-content/uploads/2009/07/thump_1948728poll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222" y="4433339"/>
            <a:ext cx="2437566" cy="167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nuklearnoticias.mx/wp-content/uploads/2012/06/omegaaa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706" y="1147366"/>
            <a:ext cx="1814466" cy="97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blogs.ya.com/oldgourmetporcasa/files/aguacat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670" y="5394279"/>
            <a:ext cx="1820676" cy="142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://erenovable.com/wp-content/uploads/2011/10/biodiesel-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277" y="1012845"/>
            <a:ext cx="1443167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://logicaecologica.files.wordpress.com/2012/06/coco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658" y="2527952"/>
            <a:ext cx="1376438" cy="98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http://blogs.hola.com/felizycontenta/2009/03/03/Mazorcas_maiz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209" y="4154501"/>
            <a:ext cx="1673911" cy="118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8630222" y="6142533"/>
            <a:ext cx="3313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" pitchFamily="34" charset="0"/>
                <a:cs typeface="Arial" pitchFamily="34" charset="0"/>
              </a:rPr>
              <a:t>Colesterol-</a:t>
            </a:r>
            <a:r>
              <a:rPr lang="es-MX" sz="1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Fitosteroles</a:t>
            </a:r>
            <a:endParaRPr lang="es-MX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067065" y="4684531"/>
            <a:ext cx="324336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b="1" dirty="0" err="1">
                <a:latin typeface="Arial" pitchFamily="34" charset="0"/>
                <a:cs typeface="Arial" pitchFamily="34" charset="0"/>
              </a:rPr>
              <a:t>Campesterol</a:t>
            </a:r>
            <a:endParaRPr lang="es-MX" sz="24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sz="2400" b="1" dirty="0">
                <a:latin typeface="Arial" pitchFamily="34" charset="0"/>
                <a:cs typeface="Arial" pitchFamily="34" charset="0"/>
              </a:rPr>
              <a:t>Beta-</a:t>
            </a:r>
            <a:r>
              <a:rPr lang="es-MX" sz="2400" b="1" dirty="0" err="1">
                <a:latin typeface="Arial" pitchFamily="34" charset="0"/>
                <a:cs typeface="Arial" pitchFamily="34" charset="0"/>
              </a:rPr>
              <a:t>sitosterol</a:t>
            </a:r>
            <a:endParaRPr lang="es-MX" sz="24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sz="2400" b="1" dirty="0" err="1">
                <a:latin typeface="Arial" pitchFamily="34" charset="0"/>
                <a:cs typeface="Arial" pitchFamily="34" charset="0"/>
              </a:rPr>
              <a:t>Stigmasterol</a:t>
            </a:r>
            <a:endParaRPr lang="es-MX" sz="24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sz="2400" b="1" dirty="0" err="1">
                <a:latin typeface="Arial" pitchFamily="34" charset="0"/>
                <a:cs typeface="Arial" pitchFamily="34" charset="0"/>
              </a:rPr>
              <a:t>Brassicasterol</a:t>
            </a:r>
            <a:endParaRPr lang="es-MX" sz="24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Colesterol</a:t>
            </a:r>
          </a:p>
        </p:txBody>
      </p:sp>
      <p:pic>
        <p:nvPicPr>
          <p:cNvPr id="19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55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ey Gutiérrez\Desktop\Mis Documentos\Resp_RGutierrez\Doc_s\Documents\Documents\jdairysci\FIGURE 2. 1624J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014" y="0"/>
            <a:ext cx="53905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Elipse"/>
          <p:cNvSpPr/>
          <p:nvPr/>
        </p:nvSpPr>
        <p:spPr>
          <a:xfrm>
            <a:off x="5353270" y="513333"/>
            <a:ext cx="2664296" cy="291566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CuadroTexto"/>
          <p:cNvSpPr txBox="1"/>
          <p:nvPr/>
        </p:nvSpPr>
        <p:spPr>
          <a:xfrm>
            <a:off x="8544273" y="1340768"/>
            <a:ext cx="1963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" pitchFamily="34" charset="0"/>
                <a:cs typeface="Arial" pitchFamily="34" charset="0"/>
              </a:rPr>
              <a:t>TAG EN LECHE CRUDA DE VACA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720680" y="556312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PESCADO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720680" y="3329440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MANTECA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6821121" y="3573001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SEBO</a:t>
            </a:r>
          </a:p>
        </p:txBody>
      </p:sp>
      <p:pic>
        <p:nvPicPr>
          <p:cNvPr id="11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20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ey Gutiérrez\Desktop\Mis Documentos\Resp_RGutierrez\Doc_s\Documents\Documents\jdairysci\FIGURE 1. 1624J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772" y="0"/>
            <a:ext cx="52144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529523" y="1124744"/>
            <a:ext cx="157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CACAHUATE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6656227" y="1124744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MAÍZ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819571" y="36450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OLIVA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672065" y="364502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SOYA</a:t>
            </a:r>
          </a:p>
        </p:txBody>
      </p:sp>
      <p:pic>
        <p:nvPicPr>
          <p:cNvPr id="10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91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8" descr="Leche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499" t="6440" r="5172" b="11187"/>
          <a:stretch/>
        </p:blipFill>
        <p:spPr>
          <a:xfrm>
            <a:off x="1463035" y="-4997"/>
            <a:ext cx="8505987" cy="51489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146" name="Picture 2" descr="Resultado de imagen para fotos de boteros de lech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2" b="9053"/>
          <a:stretch/>
        </p:blipFill>
        <p:spPr bwMode="auto">
          <a:xfrm>
            <a:off x="7833985" y="4596314"/>
            <a:ext cx="2135038" cy="105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n para fotos de lÃ¡cte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822" y="5170715"/>
            <a:ext cx="2207161" cy="162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sultado de imagen para fotos leche pasteuriz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36" y="5143946"/>
            <a:ext cx="2389651" cy="165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sultado de imagen para fotos de usos del suero de queserÃ­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986" y="5602388"/>
            <a:ext cx="213503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Resultado de imagen para fotos de leche condensad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688" y="5143946"/>
            <a:ext cx="1774134" cy="165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38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Rey Gutiérrez\AppData\Local\Microsoft\Windows\Temporary Internet Files\Content.IE5\100SW1GF\SAM_12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144" y="4016029"/>
            <a:ext cx="3502361" cy="262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87" t="20393" r="13149" b="44947"/>
          <a:stretch/>
        </p:blipFill>
        <p:spPr bwMode="auto">
          <a:xfrm>
            <a:off x="2541712" y="777422"/>
            <a:ext cx="7262688" cy="323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/>
          <p:cNvSpPr/>
          <p:nvPr/>
        </p:nvSpPr>
        <p:spPr>
          <a:xfrm>
            <a:off x="6189133" y="2235200"/>
            <a:ext cx="626534" cy="8131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Elipse 6"/>
          <p:cNvSpPr/>
          <p:nvPr/>
        </p:nvSpPr>
        <p:spPr>
          <a:xfrm>
            <a:off x="6189133" y="3183467"/>
            <a:ext cx="524934" cy="49389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8" name="Conector recto de flecha 7"/>
          <p:cNvCxnSpPr/>
          <p:nvPr/>
        </p:nvCxnSpPr>
        <p:spPr>
          <a:xfrm>
            <a:off x="6934201" y="2235200"/>
            <a:ext cx="8467" cy="304800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flipV="1">
            <a:off x="6934200" y="3318933"/>
            <a:ext cx="0" cy="296334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 Rectángulo"/>
          <p:cNvSpPr/>
          <p:nvPr/>
        </p:nvSpPr>
        <p:spPr>
          <a:xfrm>
            <a:off x="341044" y="119352"/>
            <a:ext cx="8458200" cy="4888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Niveles de TAG (% p/p) en la grasa de leche UHT de 3 industrias lecheras mexicanas</a:t>
            </a:r>
          </a:p>
        </p:txBody>
      </p:sp>
      <p:pic>
        <p:nvPicPr>
          <p:cNvPr id="9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788" y="48079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6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CuadroTexto"/>
          <p:cNvSpPr txBox="1"/>
          <p:nvPr/>
        </p:nvSpPr>
        <p:spPr>
          <a:xfrm>
            <a:off x="1760399" y="340869"/>
            <a:ext cx="6356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5. SUSTANCIAS FUNCIONALES</a:t>
            </a:r>
          </a:p>
        </p:txBody>
      </p:sp>
      <p:sp>
        <p:nvSpPr>
          <p:cNvPr id="8" name="4 CuadroTexto"/>
          <p:cNvSpPr txBox="1"/>
          <p:nvPr/>
        </p:nvSpPr>
        <p:spPr>
          <a:xfrm>
            <a:off x="4193776" y="1054925"/>
            <a:ext cx="3581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Péptidos </a:t>
            </a:r>
            <a:r>
              <a:rPr lang="es-MX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bioactivos</a:t>
            </a:r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5 Rectángulo"/>
          <p:cNvSpPr/>
          <p:nvPr/>
        </p:nvSpPr>
        <p:spPr>
          <a:xfrm>
            <a:off x="1988024" y="1697588"/>
            <a:ext cx="817038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Los péptidos (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biopéptidos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lactoferrina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y beta-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lactoglobulina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presentes en las caseínas de la leche se han visto asociadas con actividades antimicrobiana y 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antitrombótica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y absorción de calcio. En la especie humana los 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biopéptidos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de la leche ayudan a reducir el riesgo de padecer enfermedades crónicas, osteoporosis, hipertensión, sobrepeso y obesidad, caries dental y algunos tipos de cáncer.</a:t>
            </a:r>
          </a:p>
        </p:txBody>
      </p:sp>
      <p:pic>
        <p:nvPicPr>
          <p:cNvPr id="11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80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ey Gutiérrez\AppData\Local\Microsoft\Windows\Temporary Internet Files\Content.IE5\EZXX0UYT\PASTORCITA 0107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690" y="164638"/>
            <a:ext cx="7677680" cy="669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646476" y="1133865"/>
            <a:ext cx="4836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latin typeface="Arial" pitchFamily="34" charset="0"/>
                <a:cs typeface="Arial" pitchFamily="34" charset="0"/>
              </a:rPr>
              <a:t>Ácidos grasos en leche de vaca</a:t>
            </a:r>
          </a:p>
        </p:txBody>
      </p:sp>
      <p:sp>
        <p:nvSpPr>
          <p:cNvPr id="6" name="5 Elipse"/>
          <p:cNvSpPr/>
          <p:nvPr/>
        </p:nvSpPr>
        <p:spPr>
          <a:xfrm>
            <a:off x="4871864" y="5013177"/>
            <a:ext cx="2232248" cy="100461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CuadroTexto"/>
          <p:cNvSpPr txBox="1"/>
          <p:nvPr/>
        </p:nvSpPr>
        <p:spPr>
          <a:xfrm>
            <a:off x="5159897" y="5229200"/>
            <a:ext cx="1656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>
                <a:latin typeface="Arial" pitchFamily="34" charset="0"/>
                <a:cs typeface="Arial" pitchFamily="34" charset="0"/>
              </a:rPr>
              <a:t>ALC, AEP, ADH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646476" y="330649"/>
            <a:ext cx="3951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LÍPIDOS BIOACTIVOS</a:t>
            </a:r>
          </a:p>
        </p:txBody>
      </p:sp>
      <p:pic>
        <p:nvPicPr>
          <p:cNvPr id="10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66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1484784"/>
            <a:ext cx="7688262" cy="4686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3041650" y="6154738"/>
            <a:ext cx="7302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3028950" y="1035051"/>
            <a:ext cx="0" cy="5133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 rot="16059946">
            <a:off x="3208773" y="2570084"/>
            <a:ext cx="53412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1000" b="1" dirty="0">
                <a:solidFill>
                  <a:srgbClr val="FF0000"/>
                </a:solidFill>
                <a:latin typeface="Georgia" pitchFamily="18" charset="0"/>
              </a:rPr>
              <a:t>C18:1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 rot="16200000">
            <a:off x="3626498" y="2253378"/>
            <a:ext cx="11464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1000" b="1">
                <a:solidFill>
                  <a:srgbClr val="FF0000"/>
                </a:solidFill>
                <a:latin typeface="Georgia" pitchFamily="18" charset="0"/>
              </a:rPr>
              <a:t>9,12C18:2 (c,c)</a:t>
            </a:r>
            <a:endParaRPr lang="es-ES_tradnl" sz="80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 rot="16200032">
            <a:off x="4472967" y="3370185"/>
            <a:ext cx="140615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1000" b="1" dirty="0">
                <a:solidFill>
                  <a:srgbClr val="FF0000"/>
                </a:solidFill>
                <a:latin typeface="Georgia" pitchFamily="18" charset="0"/>
              </a:rPr>
              <a:t>9,12,15C18:3(</a:t>
            </a:r>
            <a:r>
              <a:rPr lang="es-ES_tradnl" sz="1000" b="1" dirty="0" err="1">
                <a:solidFill>
                  <a:srgbClr val="FF0000"/>
                </a:solidFill>
                <a:latin typeface="Georgia" pitchFamily="18" charset="0"/>
              </a:rPr>
              <a:t>c,c,c</a:t>
            </a:r>
            <a:r>
              <a:rPr lang="es-ES_tradnl" sz="1000" b="1" dirty="0">
                <a:solidFill>
                  <a:srgbClr val="FF0000"/>
                </a:solidFill>
                <a:latin typeface="Georgia" pitchFamily="18" charset="0"/>
              </a:rPr>
              <a:t>)</a:t>
            </a:r>
            <a:endParaRPr lang="es-ES_tradnl" sz="800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 rot="16208859">
            <a:off x="4735752" y="3262235"/>
            <a:ext cx="139493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1000" b="1">
                <a:solidFill>
                  <a:srgbClr val="FF0000"/>
                </a:solidFill>
                <a:latin typeface="Georgia" pitchFamily="18" charset="0"/>
              </a:rPr>
              <a:t>9,11C18:2 conj(c,t)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 rot="16200000">
            <a:off x="4144235" y="4721941"/>
            <a:ext cx="44595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1000" b="1">
                <a:solidFill>
                  <a:srgbClr val="FF0000"/>
                </a:solidFill>
                <a:latin typeface="Georgia" pitchFamily="18" charset="0"/>
              </a:rPr>
              <a:t>C20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 rot="16273839">
            <a:off x="6463619" y="5187078"/>
            <a:ext cx="4363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1000" b="1">
                <a:solidFill>
                  <a:srgbClr val="FF0000"/>
                </a:solidFill>
                <a:latin typeface="Georgia" pitchFamily="18" charset="0"/>
              </a:rPr>
              <a:t>C22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 rot="16222694">
            <a:off x="7814582" y="5528391"/>
            <a:ext cx="4363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1000" b="1">
                <a:solidFill>
                  <a:srgbClr val="FF0000"/>
                </a:solidFill>
                <a:latin typeface="Georgia" pitchFamily="18" charset="0"/>
              </a:rPr>
              <a:t>C23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 rot="16200000">
            <a:off x="9057579" y="5620466"/>
            <a:ext cx="4395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1000" b="1">
                <a:solidFill>
                  <a:srgbClr val="FF0000"/>
                </a:solidFill>
                <a:latin typeface="Georgia" pitchFamily="18" charset="0"/>
              </a:rPr>
              <a:t>C24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 rot="16180042">
            <a:off x="7913128" y="5567284"/>
            <a:ext cx="57579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1000" b="1">
                <a:solidFill>
                  <a:srgbClr val="FF0000"/>
                </a:solidFill>
                <a:latin typeface="Georgia" pitchFamily="18" charset="0"/>
              </a:rPr>
              <a:t>C20:4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094538" y="5746751"/>
            <a:ext cx="2600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1000" b="1">
                <a:solidFill>
                  <a:srgbClr val="FF0000"/>
                </a:solidFill>
                <a:latin typeface="Georgia" pitchFamily="18" charset="0"/>
              </a:rPr>
              <a:t>x</a:t>
            </a:r>
          </a:p>
        </p:txBody>
      </p:sp>
      <p:sp>
        <p:nvSpPr>
          <p:cNvPr id="17" name="AutoShape 15"/>
          <p:cNvSpPr>
            <a:spLocks/>
          </p:cNvSpPr>
          <p:nvPr/>
        </p:nvSpPr>
        <p:spPr bwMode="auto">
          <a:xfrm rot="5387000">
            <a:off x="5901532" y="5414170"/>
            <a:ext cx="87313" cy="587375"/>
          </a:xfrm>
          <a:prstGeom prst="leftBrace">
            <a:avLst>
              <a:gd name="adj1" fmla="val 56060"/>
              <a:gd name="adj2" fmla="val 50000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MX">
              <a:solidFill>
                <a:srgbClr val="000000"/>
              </a:solidFill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 rot="16179965">
            <a:off x="5461987" y="5169616"/>
            <a:ext cx="9124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1000" b="1">
                <a:solidFill>
                  <a:srgbClr val="FF0000"/>
                </a:solidFill>
                <a:latin typeface="Georgia" pitchFamily="18" charset="0"/>
              </a:rPr>
              <a:t>iC18:2 conj</a:t>
            </a:r>
          </a:p>
        </p:txBody>
      </p:sp>
      <p:sp>
        <p:nvSpPr>
          <p:cNvPr id="19" name="AutoShape 17"/>
          <p:cNvSpPr>
            <a:spLocks/>
          </p:cNvSpPr>
          <p:nvPr/>
        </p:nvSpPr>
        <p:spPr bwMode="auto">
          <a:xfrm rot="5387000">
            <a:off x="4706145" y="5445920"/>
            <a:ext cx="109537" cy="504825"/>
          </a:xfrm>
          <a:prstGeom prst="leftBrace">
            <a:avLst>
              <a:gd name="adj1" fmla="val 38406"/>
              <a:gd name="adj2" fmla="val 50000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MX">
              <a:solidFill>
                <a:srgbClr val="000000"/>
              </a:solidFill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 rot="16208945">
            <a:off x="4424494" y="5303759"/>
            <a:ext cx="5966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1000" b="1">
                <a:solidFill>
                  <a:srgbClr val="FF0000"/>
                </a:solidFill>
                <a:latin typeface="Georgia" pitchFamily="18" charset="0"/>
              </a:rPr>
              <a:t>iC18:3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 rot="16079057">
            <a:off x="4796964" y="5476798"/>
            <a:ext cx="55496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1000" b="1">
                <a:solidFill>
                  <a:srgbClr val="FF0000"/>
                </a:solidFill>
                <a:latin typeface="Georgia" pitchFamily="18" charset="0"/>
              </a:rPr>
              <a:t>C20:1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9552385" y="6554789"/>
            <a:ext cx="9557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1400" b="1" dirty="0">
                <a:solidFill>
                  <a:srgbClr val="000000"/>
                </a:solidFill>
                <a:latin typeface="Georgia" pitchFamily="18" charset="0"/>
              </a:rPr>
              <a:t>Minutos</a:t>
            </a:r>
          </a:p>
        </p:txBody>
      </p:sp>
      <p:sp>
        <p:nvSpPr>
          <p:cNvPr id="23" name="AutoShape 21"/>
          <p:cNvSpPr>
            <a:spLocks/>
          </p:cNvSpPr>
          <p:nvPr/>
        </p:nvSpPr>
        <p:spPr bwMode="auto">
          <a:xfrm rot="5387000">
            <a:off x="3780632" y="4317207"/>
            <a:ext cx="176213" cy="419100"/>
          </a:xfrm>
          <a:prstGeom prst="leftBrace">
            <a:avLst>
              <a:gd name="adj1" fmla="val 19820"/>
              <a:gd name="adj2" fmla="val 50000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MX">
              <a:solidFill>
                <a:srgbClr val="000000"/>
              </a:solidFill>
            </a:endParaRP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 rot="16200000">
            <a:off x="3249613" y="3716338"/>
            <a:ext cx="12319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1000" b="1">
                <a:solidFill>
                  <a:srgbClr val="FF0000"/>
                </a:solidFill>
                <a:latin typeface="Georgia" pitchFamily="18" charset="0"/>
              </a:rPr>
              <a:t>iC18:2</a:t>
            </a: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5454650" y="5708651"/>
            <a:ext cx="27122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1000" b="1">
                <a:solidFill>
                  <a:srgbClr val="FF0000"/>
                </a:solidFill>
                <a:latin typeface="Georgia" pitchFamily="18" charset="0"/>
              </a:rPr>
              <a:t>8</a:t>
            </a: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5688013" y="5711826"/>
            <a:ext cx="26802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1000" b="1">
                <a:solidFill>
                  <a:srgbClr val="FF0000"/>
                </a:solidFill>
                <a:latin typeface="Georgia" pitchFamily="18" charset="0"/>
              </a:rPr>
              <a:t>9</a:t>
            </a:r>
            <a:endParaRPr lang="es-ES_tradnl" sz="240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5821363" y="5697539"/>
            <a:ext cx="33695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1000" b="1">
                <a:solidFill>
                  <a:srgbClr val="FF0000"/>
                </a:solidFill>
                <a:latin typeface="Georgia" pitchFamily="18" charset="0"/>
              </a:rPr>
              <a:t>10</a:t>
            </a: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6013450" y="5722938"/>
            <a:ext cx="311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1000" b="1">
                <a:solidFill>
                  <a:srgbClr val="FF0000"/>
                </a:solidFill>
                <a:latin typeface="Georgia" pitchFamily="18" charset="0"/>
              </a:rPr>
              <a:t>11</a:t>
            </a:r>
            <a:endParaRPr lang="es-ES_tradnl" sz="240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4460875" y="5754689"/>
            <a:ext cx="26161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1000" b="1">
                <a:solidFill>
                  <a:srgbClr val="FF0000"/>
                </a:solidFill>
                <a:latin typeface="Georgia" pitchFamily="18" charset="0"/>
              </a:rPr>
              <a:t>5</a:t>
            </a:r>
          </a:p>
        </p:txBody>
      </p:sp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4691063" y="5708651"/>
            <a:ext cx="26802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1000" b="1">
                <a:solidFill>
                  <a:srgbClr val="FF0000"/>
                </a:solidFill>
                <a:latin typeface="Georgia" pitchFamily="18" charset="0"/>
              </a:rPr>
              <a:t>6</a:t>
            </a:r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4848225" y="5734051"/>
            <a:ext cx="2551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1000" b="1">
                <a:solidFill>
                  <a:srgbClr val="FF0000"/>
                </a:solidFill>
                <a:latin typeface="Georgia" pitchFamily="18" charset="0"/>
              </a:rPr>
              <a:t>7</a:t>
            </a:r>
            <a:endParaRPr lang="es-ES_tradnl" sz="240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32" name="Line 30"/>
          <p:cNvSpPr>
            <a:spLocks noChangeShapeType="1"/>
          </p:cNvSpPr>
          <p:nvPr/>
        </p:nvSpPr>
        <p:spPr bwMode="auto">
          <a:xfrm>
            <a:off x="3659188" y="4645025"/>
            <a:ext cx="0" cy="1041400"/>
          </a:xfrm>
          <a:prstGeom prst="line">
            <a:avLst/>
          </a:prstGeom>
          <a:noFill/>
          <a:ln w="222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3536950" y="5581651"/>
            <a:ext cx="2476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1000" b="1">
                <a:solidFill>
                  <a:srgbClr val="FF0000"/>
                </a:solidFill>
                <a:latin typeface="Georgia" pitchFamily="18" charset="0"/>
              </a:rPr>
              <a:t>1</a:t>
            </a:r>
            <a:endParaRPr lang="es-ES_tradnl" sz="240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3622675" y="4872039"/>
            <a:ext cx="26481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1000" b="1">
                <a:solidFill>
                  <a:srgbClr val="FF0000"/>
                </a:solidFill>
                <a:latin typeface="Georgia" pitchFamily="18" charset="0"/>
              </a:rPr>
              <a:t>2</a:t>
            </a:r>
            <a:endParaRPr lang="es-ES_tradnl" sz="240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3746500" y="5213351"/>
            <a:ext cx="26481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1000" b="1">
                <a:solidFill>
                  <a:srgbClr val="FF0000"/>
                </a:solidFill>
                <a:latin typeface="Georgia" pitchFamily="18" charset="0"/>
              </a:rPr>
              <a:t>3</a:t>
            </a:r>
          </a:p>
        </p:txBody>
      </p:sp>
      <p:sp>
        <p:nvSpPr>
          <p:cNvPr id="36" name="Text Box 34"/>
          <p:cNvSpPr txBox="1">
            <a:spLocks noChangeArrowheads="1"/>
          </p:cNvSpPr>
          <p:nvPr/>
        </p:nvSpPr>
        <p:spPr bwMode="auto">
          <a:xfrm>
            <a:off x="3830638" y="4692651"/>
            <a:ext cx="26802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1000" b="1">
                <a:solidFill>
                  <a:srgbClr val="FF0000"/>
                </a:solidFill>
                <a:latin typeface="Georgia" pitchFamily="18" charset="0"/>
              </a:rPr>
              <a:t>4</a:t>
            </a:r>
            <a:endParaRPr lang="es-ES_tradnl" sz="240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37" name="Line 35"/>
          <p:cNvSpPr>
            <a:spLocks noChangeShapeType="1"/>
          </p:cNvSpPr>
          <p:nvPr/>
        </p:nvSpPr>
        <p:spPr bwMode="auto">
          <a:xfrm>
            <a:off x="5013325" y="6164264"/>
            <a:ext cx="0" cy="8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38" name="Line 36"/>
          <p:cNvSpPr>
            <a:spLocks noChangeShapeType="1"/>
          </p:cNvSpPr>
          <p:nvPr/>
        </p:nvSpPr>
        <p:spPr bwMode="auto">
          <a:xfrm>
            <a:off x="6681788" y="6153151"/>
            <a:ext cx="0" cy="8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4872038" y="6183313"/>
            <a:ext cx="2968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800">
                <a:solidFill>
                  <a:srgbClr val="000000"/>
                </a:solidFill>
                <a:latin typeface="Georgia" pitchFamily="18" charset="0"/>
              </a:rPr>
              <a:t>45</a:t>
            </a:r>
            <a:endParaRPr lang="es-ES_tradnl" sz="240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40" name="Text Box 38"/>
          <p:cNvSpPr txBox="1">
            <a:spLocks noChangeArrowheads="1"/>
          </p:cNvSpPr>
          <p:nvPr/>
        </p:nvSpPr>
        <p:spPr bwMode="auto">
          <a:xfrm>
            <a:off x="6538913" y="6183313"/>
            <a:ext cx="3016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800">
                <a:solidFill>
                  <a:srgbClr val="000000"/>
                </a:solidFill>
                <a:latin typeface="Georgia" pitchFamily="18" charset="0"/>
              </a:rPr>
              <a:t>50</a:t>
            </a:r>
            <a:endParaRPr lang="es-ES_tradnl" sz="240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41" name="Line 39"/>
          <p:cNvSpPr>
            <a:spLocks noChangeShapeType="1"/>
          </p:cNvSpPr>
          <p:nvPr/>
        </p:nvSpPr>
        <p:spPr bwMode="auto">
          <a:xfrm>
            <a:off x="9012238" y="6153151"/>
            <a:ext cx="0" cy="8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42" name="Text Box 40"/>
          <p:cNvSpPr txBox="1">
            <a:spLocks noChangeArrowheads="1"/>
          </p:cNvSpPr>
          <p:nvPr/>
        </p:nvSpPr>
        <p:spPr bwMode="auto">
          <a:xfrm>
            <a:off x="8869363" y="6183313"/>
            <a:ext cx="29367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800">
                <a:solidFill>
                  <a:srgbClr val="000000"/>
                </a:solidFill>
                <a:latin typeface="Georgia" pitchFamily="18" charset="0"/>
              </a:rPr>
              <a:t>55</a:t>
            </a:r>
            <a:endParaRPr lang="es-ES_tradnl" sz="2400">
              <a:solidFill>
                <a:srgbClr val="000000"/>
              </a:solidFill>
              <a:latin typeface="Georgia" pitchFamily="18" charset="0"/>
            </a:endParaRPr>
          </a:p>
        </p:txBody>
      </p:sp>
      <p:sp useBgFill="1">
        <p:nvSpPr>
          <p:cNvPr id="43" name="Rectangle 41"/>
          <p:cNvSpPr>
            <a:spLocks noChangeArrowheads="1"/>
          </p:cNvSpPr>
          <p:nvPr/>
        </p:nvSpPr>
        <p:spPr bwMode="auto">
          <a:xfrm>
            <a:off x="2462214" y="1000125"/>
            <a:ext cx="587375" cy="520700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MX">
              <a:solidFill>
                <a:srgbClr val="000000"/>
              </a:solidFill>
            </a:endParaRPr>
          </a:p>
        </p:txBody>
      </p:sp>
      <p:sp useBgFill="1">
        <p:nvSpPr>
          <p:cNvPr id="44" name="Rectangle 42"/>
          <p:cNvSpPr>
            <a:spLocks noChangeArrowheads="1"/>
          </p:cNvSpPr>
          <p:nvPr/>
        </p:nvSpPr>
        <p:spPr bwMode="auto">
          <a:xfrm>
            <a:off x="2209800" y="6164264"/>
            <a:ext cx="8231188" cy="39052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MX">
              <a:solidFill>
                <a:srgbClr val="000000"/>
              </a:solidFill>
            </a:endParaRPr>
          </a:p>
        </p:txBody>
      </p:sp>
      <p:sp>
        <p:nvSpPr>
          <p:cNvPr id="45" name="Rectangle 43"/>
          <p:cNvSpPr>
            <a:spLocks noChangeArrowheads="1"/>
          </p:cNvSpPr>
          <p:nvPr/>
        </p:nvSpPr>
        <p:spPr bwMode="auto">
          <a:xfrm>
            <a:off x="3017839" y="1792289"/>
            <a:ext cx="7138987" cy="433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MX">
              <a:solidFill>
                <a:srgbClr val="000000"/>
              </a:solidFill>
            </a:endParaRPr>
          </a:p>
        </p:txBody>
      </p:sp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5435600" y="3352801"/>
            <a:ext cx="1530350" cy="1325563"/>
            <a:chOff x="2464" y="2112"/>
            <a:chExt cx="964" cy="835"/>
          </a:xfrm>
        </p:grpSpPr>
        <p:sp>
          <p:nvSpPr>
            <p:cNvPr id="47" name="AutoShape 46"/>
            <p:cNvSpPr>
              <a:spLocks noChangeAspect="1" noChangeArrowheads="1"/>
            </p:cNvSpPr>
            <p:nvPr/>
          </p:nvSpPr>
          <p:spPr bwMode="auto">
            <a:xfrm rot="1782476">
              <a:off x="2464" y="2304"/>
              <a:ext cx="122" cy="643"/>
            </a:xfrm>
            <a:prstGeom prst="downArrow">
              <a:avLst>
                <a:gd name="adj1" fmla="val 50000"/>
                <a:gd name="adj2" fmla="val 13176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>
                <a:solidFill>
                  <a:srgbClr val="000000"/>
                </a:solidFill>
              </a:endParaRPr>
            </a:p>
          </p:txBody>
        </p:sp>
        <p:sp>
          <p:nvSpPr>
            <p:cNvPr id="48" name="Text Box 47"/>
            <p:cNvSpPr txBox="1">
              <a:spLocks noChangeArrowheads="1"/>
            </p:cNvSpPr>
            <p:nvPr/>
          </p:nvSpPr>
          <p:spPr bwMode="auto">
            <a:xfrm>
              <a:off x="2562" y="2112"/>
              <a:ext cx="866" cy="19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s-ES_tradnl" sz="1400">
                  <a:solidFill>
                    <a:srgbClr val="3333CC"/>
                  </a:solidFill>
                  <a:latin typeface="Times New Roman" pitchFamily="18" charset="0"/>
                </a:rPr>
                <a:t>Ácido linolénico</a:t>
              </a:r>
              <a:endParaRPr lang="es-ES" sz="1400">
                <a:solidFill>
                  <a:srgbClr val="3333CC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4367213" y="1900238"/>
            <a:ext cx="1441450" cy="1325562"/>
            <a:chOff x="1791" y="1197"/>
            <a:chExt cx="908" cy="835"/>
          </a:xfrm>
        </p:grpSpPr>
        <p:sp>
          <p:nvSpPr>
            <p:cNvPr id="50" name="AutoShape 49"/>
            <p:cNvSpPr>
              <a:spLocks noChangeAspect="1" noChangeArrowheads="1"/>
            </p:cNvSpPr>
            <p:nvPr/>
          </p:nvSpPr>
          <p:spPr bwMode="auto">
            <a:xfrm rot="1782476">
              <a:off x="1791" y="1389"/>
              <a:ext cx="122" cy="643"/>
            </a:xfrm>
            <a:prstGeom prst="downArrow">
              <a:avLst>
                <a:gd name="adj1" fmla="val 50000"/>
                <a:gd name="adj2" fmla="val 13176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>
                <a:solidFill>
                  <a:srgbClr val="000000"/>
                </a:solidFill>
              </a:endParaRPr>
            </a:p>
          </p:txBody>
        </p:sp>
        <p:sp>
          <p:nvSpPr>
            <p:cNvPr id="51" name="Text Box 50"/>
            <p:cNvSpPr txBox="1">
              <a:spLocks noChangeArrowheads="1"/>
            </p:cNvSpPr>
            <p:nvPr/>
          </p:nvSpPr>
          <p:spPr bwMode="auto">
            <a:xfrm>
              <a:off x="1889" y="1197"/>
              <a:ext cx="810" cy="19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s-ES_tradnl" sz="1400" dirty="0">
                  <a:solidFill>
                    <a:srgbClr val="3333CC"/>
                  </a:solidFill>
                  <a:latin typeface="Times New Roman" pitchFamily="18" charset="0"/>
                </a:rPr>
                <a:t>Ácido </a:t>
              </a:r>
              <a:r>
                <a:rPr lang="es-ES_tradnl" sz="1400" dirty="0" err="1">
                  <a:solidFill>
                    <a:srgbClr val="3333CC"/>
                  </a:solidFill>
                  <a:latin typeface="Times New Roman" pitchFamily="18" charset="0"/>
                </a:rPr>
                <a:t>linoleico</a:t>
              </a:r>
              <a:endParaRPr lang="es-ES" sz="1400" dirty="0">
                <a:solidFill>
                  <a:srgbClr val="3333CC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2" name="Group 51"/>
          <p:cNvGrpSpPr>
            <a:grpSpLocks/>
          </p:cNvGrpSpPr>
          <p:nvPr/>
        </p:nvGrpSpPr>
        <p:grpSpPr bwMode="auto">
          <a:xfrm>
            <a:off x="5653089" y="3860800"/>
            <a:ext cx="2744787" cy="1354138"/>
            <a:chOff x="2601" y="2432"/>
            <a:chExt cx="1729" cy="853"/>
          </a:xfrm>
        </p:grpSpPr>
        <p:sp>
          <p:nvSpPr>
            <p:cNvPr id="53" name="AutoShape 52"/>
            <p:cNvSpPr>
              <a:spLocks noChangeAspect="1" noChangeArrowheads="1"/>
            </p:cNvSpPr>
            <p:nvPr/>
          </p:nvSpPr>
          <p:spPr bwMode="auto">
            <a:xfrm rot="1782476">
              <a:off x="2601" y="2624"/>
              <a:ext cx="122" cy="643"/>
            </a:xfrm>
            <a:prstGeom prst="downArrow">
              <a:avLst>
                <a:gd name="adj1" fmla="val 50000"/>
                <a:gd name="adj2" fmla="val 13176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>
                <a:solidFill>
                  <a:srgbClr val="000000"/>
                </a:solidFill>
              </a:endParaRPr>
            </a:p>
          </p:txBody>
        </p:sp>
        <p:sp>
          <p:nvSpPr>
            <p:cNvPr id="54" name="Text Box 53"/>
            <p:cNvSpPr txBox="1">
              <a:spLocks noChangeArrowheads="1"/>
            </p:cNvSpPr>
            <p:nvPr/>
          </p:nvSpPr>
          <p:spPr bwMode="auto">
            <a:xfrm>
              <a:off x="2699" y="2432"/>
              <a:ext cx="1631" cy="19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s-ES_tradnl" sz="1400">
                  <a:solidFill>
                    <a:srgbClr val="3333CC"/>
                  </a:solidFill>
                  <a:latin typeface="Times New Roman" pitchFamily="18" charset="0"/>
                </a:rPr>
                <a:t>Ácido linoleico conjugado (CLA)</a:t>
              </a:r>
              <a:endParaRPr lang="es-ES" sz="1400">
                <a:solidFill>
                  <a:srgbClr val="3333CC"/>
                </a:solidFill>
                <a:latin typeface="Times New Roman" pitchFamily="18" charset="0"/>
              </a:endParaRPr>
            </a:p>
          </p:txBody>
        </p:sp>
        <p:sp>
          <p:nvSpPr>
            <p:cNvPr id="55" name="AutoShape 54"/>
            <p:cNvSpPr>
              <a:spLocks noChangeAspect="1" noChangeArrowheads="1"/>
            </p:cNvSpPr>
            <p:nvPr/>
          </p:nvSpPr>
          <p:spPr bwMode="auto">
            <a:xfrm rot="1782476">
              <a:off x="3004" y="2642"/>
              <a:ext cx="122" cy="643"/>
            </a:xfrm>
            <a:prstGeom prst="downArrow">
              <a:avLst>
                <a:gd name="adj1" fmla="val 50000"/>
                <a:gd name="adj2" fmla="val 13176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>
                <a:solidFill>
                  <a:srgbClr val="000000"/>
                </a:solidFill>
              </a:endParaRPr>
            </a:p>
          </p:txBody>
        </p:sp>
      </p:grpSp>
      <p:sp>
        <p:nvSpPr>
          <p:cNvPr id="56" name="55 CuadroTexto"/>
          <p:cNvSpPr txBox="1"/>
          <p:nvPr/>
        </p:nvSpPr>
        <p:spPr>
          <a:xfrm>
            <a:off x="878644" y="891901"/>
            <a:ext cx="8449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err="1">
                <a:latin typeface="Arial" pitchFamily="34" charset="0"/>
                <a:cs typeface="Arial" pitchFamily="34" charset="0"/>
              </a:rPr>
              <a:t>Cromatograma</a:t>
            </a:r>
            <a:r>
              <a:rPr lang="es-MX" sz="2400" b="1" dirty="0">
                <a:latin typeface="Arial" pitchFamily="34" charset="0"/>
                <a:cs typeface="Arial" pitchFamily="34" charset="0"/>
              </a:rPr>
              <a:t> parcial del perfil de AG en la grasa láctea</a:t>
            </a:r>
          </a:p>
        </p:txBody>
      </p:sp>
      <p:pic>
        <p:nvPicPr>
          <p:cNvPr id="58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27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99693" y="1316963"/>
            <a:ext cx="8748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2400" b="1" dirty="0">
                <a:solidFill>
                  <a:srgbClr val="3333CC"/>
                </a:solidFill>
              </a:rPr>
              <a:t>C4: -Solo está presente en la grasa de leche (</a:t>
            </a:r>
            <a:r>
              <a:rPr lang="en-US" sz="2400" b="1" dirty="0">
                <a:solidFill>
                  <a:srgbClr val="3333CC"/>
                </a:solidFill>
                <a:cs typeface="Arial" charset="0"/>
              </a:rPr>
              <a:t>~4% total AG)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463052" y="2255521"/>
            <a:ext cx="78080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*Actividad anticancerígena, demostrada en cultivos celulares: (células prostáticas, mamarias, </a:t>
            </a:r>
            <a:r>
              <a:rPr lang="es-ES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colónicas</a:t>
            </a:r>
            <a:r>
              <a:rPr lang="es-ES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>
              <a:spcBef>
                <a:spcPct val="50000"/>
              </a:spcBef>
            </a:pPr>
            <a:r>
              <a:rPr lang="es-ES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*Resultados positivos en animales de experimentación.</a:t>
            </a:r>
          </a:p>
          <a:p>
            <a:pPr algn="just">
              <a:spcBef>
                <a:spcPct val="50000"/>
              </a:spcBef>
            </a:pPr>
            <a:r>
              <a:rPr lang="es-ES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*Puede actuar de forma sinérgica con otros componentes de los alimentos, por lo que no serían necesarias cantidades elevadas.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327313" y="4501968"/>
            <a:ext cx="80795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>
                <a:solidFill>
                  <a:srgbClr val="FF0000"/>
                </a:solidFill>
                <a:latin typeface="Arial" charset="0"/>
              </a:rPr>
              <a:t>También son de interés los AGPI C18:2, y α-C18:3 por su efecto positivo para la salud cardiovascular. Cabe señalar que la grasa láctea es la principal fuente de CLA de nuestra dieta, considerado como un potente agente anticancerígeno natural.</a:t>
            </a:r>
          </a:p>
        </p:txBody>
      </p:sp>
      <p:pic>
        <p:nvPicPr>
          <p:cNvPr id="8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92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335" y="551319"/>
            <a:ext cx="5616624" cy="595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9431763" y="6227012"/>
            <a:ext cx="1293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err="1">
                <a:latin typeface="Arial" pitchFamily="34" charset="0"/>
                <a:cs typeface="Arial" pitchFamily="34" charset="0"/>
              </a:rPr>
              <a:t>Fontecha</a:t>
            </a:r>
            <a:r>
              <a:rPr lang="es-MX" sz="1200" dirty="0">
                <a:latin typeface="Arial" pitchFamily="34" charset="0"/>
                <a:cs typeface="Arial" pitchFamily="34" charset="0"/>
              </a:rPr>
              <a:t>, </a:t>
            </a:r>
            <a:r>
              <a:rPr lang="es-MX" sz="1200" dirty="0" smtClean="0">
                <a:latin typeface="Arial" pitchFamily="34" charset="0"/>
                <a:cs typeface="Arial" pitchFamily="34" charset="0"/>
              </a:rPr>
              <a:t>2010.</a:t>
            </a:r>
            <a:endParaRPr lang="es-MX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060665" y="819133"/>
            <a:ext cx="2134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latin typeface="Arial" pitchFamily="34" charset="0"/>
                <a:cs typeface="Arial" pitchFamily="34" charset="0"/>
              </a:rPr>
              <a:t>AG TRANS EN ACEITES HIDROGENADOS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864723" y="3672611"/>
            <a:ext cx="2134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latin typeface="Arial" pitchFamily="34" charset="0"/>
                <a:cs typeface="Arial" pitchFamily="34" charset="0"/>
              </a:rPr>
              <a:t>AG TRANS EN GRASA LÁCTEA</a:t>
            </a:r>
          </a:p>
        </p:txBody>
      </p:sp>
      <p:pic>
        <p:nvPicPr>
          <p:cNvPr id="8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825" y="21793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90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454392" y="592259"/>
            <a:ext cx="6087889" cy="5924285"/>
            <a:chOff x="1181" y="384"/>
            <a:chExt cx="3427" cy="3415"/>
          </a:xfrm>
        </p:grpSpPr>
        <p:sp>
          <p:nvSpPr>
            <p:cNvPr id="4" name="Freeform 4"/>
            <p:cNvSpPr>
              <a:spLocks/>
            </p:cNvSpPr>
            <p:nvPr/>
          </p:nvSpPr>
          <p:spPr bwMode="auto">
            <a:xfrm>
              <a:off x="3144" y="384"/>
              <a:ext cx="281" cy="2921"/>
            </a:xfrm>
            <a:custGeom>
              <a:avLst/>
              <a:gdLst>
                <a:gd name="T0" fmla="*/ 5 w 297"/>
                <a:gd name="T1" fmla="*/ 41147 h 2383"/>
                <a:gd name="T2" fmla="*/ 9 w 297"/>
                <a:gd name="T3" fmla="*/ 41064 h 2383"/>
                <a:gd name="T4" fmla="*/ 9 w 297"/>
                <a:gd name="T5" fmla="*/ 41034 h 2383"/>
                <a:gd name="T6" fmla="*/ 9 w 297"/>
                <a:gd name="T7" fmla="*/ 40970 h 2383"/>
                <a:gd name="T8" fmla="*/ 13 w 297"/>
                <a:gd name="T9" fmla="*/ 40936 h 2383"/>
                <a:gd name="T10" fmla="*/ 15 w 297"/>
                <a:gd name="T11" fmla="*/ 40904 h 2383"/>
                <a:gd name="T12" fmla="*/ 18 w 297"/>
                <a:gd name="T13" fmla="*/ 40904 h 2383"/>
                <a:gd name="T14" fmla="*/ 20 w 297"/>
                <a:gd name="T15" fmla="*/ 40904 h 2383"/>
                <a:gd name="T16" fmla="*/ 22 w 297"/>
                <a:gd name="T17" fmla="*/ 40936 h 2383"/>
                <a:gd name="T18" fmla="*/ 24 w 297"/>
                <a:gd name="T19" fmla="*/ 40936 h 2383"/>
                <a:gd name="T20" fmla="*/ 26 w 297"/>
                <a:gd name="T21" fmla="*/ 40936 h 2383"/>
                <a:gd name="T22" fmla="*/ 28 w 297"/>
                <a:gd name="T23" fmla="*/ 40904 h 2383"/>
                <a:gd name="T24" fmla="*/ 32 w 297"/>
                <a:gd name="T25" fmla="*/ 40795 h 2383"/>
                <a:gd name="T26" fmla="*/ 34 w 297"/>
                <a:gd name="T27" fmla="*/ 40591 h 2383"/>
                <a:gd name="T28" fmla="*/ 37 w 297"/>
                <a:gd name="T29" fmla="*/ 40168 h 2383"/>
                <a:gd name="T30" fmla="*/ 39 w 297"/>
                <a:gd name="T31" fmla="*/ 39570 h 2383"/>
                <a:gd name="T32" fmla="*/ 41 w 297"/>
                <a:gd name="T33" fmla="*/ 38699 h 2383"/>
                <a:gd name="T34" fmla="*/ 43 w 297"/>
                <a:gd name="T35" fmla="*/ 37544 h 2383"/>
                <a:gd name="T36" fmla="*/ 45 w 297"/>
                <a:gd name="T37" fmla="*/ 36185 h 2383"/>
                <a:gd name="T38" fmla="*/ 48 w 297"/>
                <a:gd name="T39" fmla="*/ 34635 h 2383"/>
                <a:gd name="T40" fmla="*/ 50 w 297"/>
                <a:gd name="T41" fmla="*/ 32980 h 2383"/>
                <a:gd name="T42" fmla="*/ 54 w 297"/>
                <a:gd name="T43" fmla="*/ 31246 h 2383"/>
                <a:gd name="T44" fmla="*/ 56 w 297"/>
                <a:gd name="T45" fmla="*/ 29416 h 2383"/>
                <a:gd name="T46" fmla="*/ 58 w 297"/>
                <a:gd name="T47" fmla="*/ 27498 h 2383"/>
                <a:gd name="T48" fmla="*/ 60 w 297"/>
                <a:gd name="T49" fmla="*/ 25509 h 2383"/>
                <a:gd name="T50" fmla="*/ 62 w 297"/>
                <a:gd name="T51" fmla="*/ 23378 h 2383"/>
                <a:gd name="T52" fmla="*/ 65 w 297"/>
                <a:gd name="T53" fmla="*/ 21136 h 2383"/>
                <a:gd name="T54" fmla="*/ 67 w 297"/>
                <a:gd name="T55" fmla="*/ 18732 h 2383"/>
                <a:gd name="T56" fmla="*/ 70 w 297"/>
                <a:gd name="T57" fmla="*/ 16243 h 2383"/>
                <a:gd name="T58" fmla="*/ 73 w 297"/>
                <a:gd name="T59" fmla="*/ 13608 h 2383"/>
                <a:gd name="T60" fmla="*/ 75 w 297"/>
                <a:gd name="T61" fmla="*/ 10903 h 2383"/>
                <a:gd name="T62" fmla="*/ 78 w 297"/>
                <a:gd name="T63" fmla="*/ 8220 h 2383"/>
                <a:gd name="T64" fmla="*/ 80 w 297"/>
                <a:gd name="T65" fmla="*/ 5691 h 2383"/>
                <a:gd name="T66" fmla="*/ 82 w 297"/>
                <a:gd name="T67" fmla="*/ 3368 h 2383"/>
                <a:gd name="T68" fmla="*/ 85 w 297"/>
                <a:gd name="T69" fmla="*/ 1506 h 2383"/>
                <a:gd name="T70" fmla="*/ 87 w 297"/>
                <a:gd name="T71" fmla="*/ 310 h 2383"/>
                <a:gd name="T72" fmla="*/ 90 w 297"/>
                <a:gd name="T73" fmla="*/ 0 h 2383"/>
                <a:gd name="T74" fmla="*/ 92 w 297"/>
                <a:gd name="T75" fmla="*/ 751 h 2383"/>
                <a:gd name="T76" fmla="*/ 95 w 297"/>
                <a:gd name="T77" fmla="*/ 2611 h 2383"/>
                <a:gd name="T78" fmla="*/ 97 w 297"/>
                <a:gd name="T79" fmla="*/ 5565 h 2383"/>
                <a:gd name="T80" fmla="*/ 99 w 297"/>
                <a:gd name="T81" fmla="*/ 9478 h 2383"/>
                <a:gd name="T82" fmla="*/ 101 w 297"/>
                <a:gd name="T83" fmla="*/ 14036 h 2383"/>
                <a:gd name="T84" fmla="*/ 104 w 297"/>
                <a:gd name="T85" fmla="*/ 18842 h 2383"/>
                <a:gd name="T86" fmla="*/ 106 w 297"/>
                <a:gd name="T87" fmla="*/ 23568 h 2383"/>
                <a:gd name="T88" fmla="*/ 108 w 297"/>
                <a:gd name="T89" fmla="*/ 27865 h 2383"/>
                <a:gd name="T90" fmla="*/ 111 w 297"/>
                <a:gd name="T91" fmla="*/ 31430 h 2383"/>
                <a:gd name="T92" fmla="*/ 113 w 297"/>
                <a:gd name="T93" fmla="*/ 34089 h 2383"/>
                <a:gd name="T94" fmla="*/ 116 w 297"/>
                <a:gd name="T95" fmla="*/ 35925 h 2383"/>
                <a:gd name="T96" fmla="*/ 118 w 297"/>
                <a:gd name="T97" fmla="*/ 37128 h 2383"/>
                <a:gd name="T98" fmla="*/ 120 w 297"/>
                <a:gd name="T99" fmla="*/ 37859 h 2383"/>
                <a:gd name="T100" fmla="*/ 123 w 297"/>
                <a:gd name="T101" fmla="*/ 38327 h 2383"/>
                <a:gd name="T102" fmla="*/ 125 w 297"/>
                <a:gd name="T103" fmla="*/ 38620 h 2383"/>
                <a:gd name="T104" fmla="*/ 127 w 297"/>
                <a:gd name="T105" fmla="*/ 38840 h 2383"/>
                <a:gd name="T106" fmla="*/ 130 w 297"/>
                <a:gd name="T107" fmla="*/ 39046 h 2383"/>
                <a:gd name="T108" fmla="*/ 132 w 297"/>
                <a:gd name="T109" fmla="*/ 39213 h 2383"/>
                <a:gd name="T110" fmla="*/ 134 w 297"/>
                <a:gd name="T111" fmla="*/ 39407 h 23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97"/>
                <a:gd name="T169" fmla="*/ 0 h 2383"/>
                <a:gd name="T170" fmla="*/ 297 w 297"/>
                <a:gd name="T171" fmla="*/ 2383 h 23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97" h="2383">
                  <a:moveTo>
                    <a:pt x="0" y="2383"/>
                  </a:moveTo>
                  <a:lnTo>
                    <a:pt x="2" y="2381"/>
                  </a:lnTo>
                  <a:lnTo>
                    <a:pt x="3" y="2381"/>
                  </a:lnTo>
                  <a:lnTo>
                    <a:pt x="3" y="2380"/>
                  </a:lnTo>
                  <a:lnTo>
                    <a:pt x="5" y="2380"/>
                  </a:lnTo>
                  <a:lnTo>
                    <a:pt x="7" y="2378"/>
                  </a:lnTo>
                  <a:lnTo>
                    <a:pt x="8" y="2378"/>
                  </a:lnTo>
                  <a:lnTo>
                    <a:pt x="10" y="2376"/>
                  </a:lnTo>
                  <a:lnTo>
                    <a:pt x="12" y="2376"/>
                  </a:lnTo>
                  <a:lnTo>
                    <a:pt x="12" y="2375"/>
                  </a:lnTo>
                  <a:lnTo>
                    <a:pt x="14" y="2375"/>
                  </a:lnTo>
                  <a:lnTo>
                    <a:pt x="15" y="2373"/>
                  </a:lnTo>
                  <a:lnTo>
                    <a:pt x="17" y="2373"/>
                  </a:lnTo>
                  <a:lnTo>
                    <a:pt x="19" y="2373"/>
                  </a:lnTo>
                  <a:lnTo>
                    <a:pt x="19" y="2371"/>
                  </a:lnTo>
                  <a:lnTo>
                    <a:pt x="20" y="2371"/>
                  </a:lnTo>
                  <a:lnTo>
                    <a:pt x="20" y="2370"/>
                  </a:lnTo>
                  <a:lnTo>
                    <a:pt x="22" y="2370"/>
                  </a:lnTo>
                  <a:lnTo>
                    <a:pt x="24" y="2370"/>
                  </a:lnTo>
                  <a:lnTo>
                    <a:pt x="25" y="2370"/>
                  </a:lnTo>
                  <a:lnTo>
                    <a:pt x="25" y="2368"/>
                  </a:lnTo>
                  <a:lnTo>
                    <a:pt x="27" y="2368"/>
                  </a:lnTo>
                  <a:lnTo>
                    <a:pt x="29" y="2368"/>
                  </a:lnTo>
                  <a:lnTo>
                    <a:pt x="29" y="2366"/>
                  </a:lnTo>
                  <a:lnTo>
                    <a:pt x="30" y="2366"/>
                  </a:lnTo>
                  <a:lnTo>
                    <a:pt x="32" y="2366"/>
                  </a:lnTo>
                  <a:lnTo>
                    <a:pt x="34" y="2366"/>
                  </a:lnTo>
                  <a:lnTo>
                    <a:pt x="35" y="2366"/>
                  </a:lnTo>
                  <a:lnTo>
                    <a:pt x="37" y="2366"/>
                  </a:lnTo>
                  <a:lnTo>
                    <a:pt x="39" y="2366"/>
                  </a:lnTo>
                  <a:lnTo>
                    <a:pt x="40" y="2366"/>
                  </a:lnTo>
                  <a:lnTo>
                    <a:pt x="42" y="2366"/>
                  </a:lnTo>
                  <a:lnTo>
                    <a:pt x="44" y="2366"/>
                  </a:lnTo>
                  <a:lnTo>
                    <a:pt x="45" y="2366"/>
                  </a:lnTo>
                  <a:lnTo>
                    <a:pt x="45" y="2368"/>
                  </a:lnTo>
                  <a:lnTo>
                    <a:pt x="47" y="2368"/>
                  </a:lnTo>
                  <a:lnTo>
                    <a:pt x="49" y="2368"/>
                  </a:lnTo>
                  <a:lnTo>
                    <a:pt x="50" y="2368"/>
                  </a:lnTo>
                  <a:lnTo>
                    <a:pt x="52" y="2368"/>
                  </a:lnTo>
                  <a:lnTo>
                    <a:pt x="54" y="2368"/>
                  </a:lnTo>
                  <a:lnTo>
                    <a:pt x="55" y="2368"/>
                  </a:lnTo>
                  <a:lnTo>
                    <a:pt x="57" y="2368"/>
                  </a:lnTo>
                  <a:lnTo>
                    <a:pt x="59" y="2366"/>
                  </a:lnTo>
                  <a:lnTo>
                    <a:pt x="60" y="2366"/>
                  </a:lnTo>
                  <a:lnTo>
                    <a:pt x="62" y="2366"/>
                  </a:lnTo>
                  <a:lnTo>
                    <a:pt x="64" y="2365"/>
                  </a:lnTo>
                  <a:lnTo>
                    <a:pt x="65" y="2363"/>
                  </a:lnTo>
                  <a:lnTo>
                    <a:pt x="67" y="2361"/>
                  </a:lnTo>
                  <a:lnTo>
                    <a:pt x="69" y="2360"/>
                  </a:lnTo>
                  <a:lnTo>
                    <a:pt x="69" y="2358"/>
                  </a:lnTo>
                  <a:lnTo>
                    <a:pt x="71" y="2356"/>
                  </a:lnTo>
                  <a:lnTo>
                    <a:pt x="71" y="2354"/>
                  </a:lnTo>
                  <a:lnTo>
                    <a:pt x="72" y="2353"/>
                  </a:lnTo>
                  <a:lnTo>
                    <a:pt x="72" y="2351"/>
                  </a:lnTo>
                  <a:lnTo>
                    <a:pt x="72" y="2349"/>
                  </a:lnTo>
                  <a:lnTo>
                    <a:pt x="74" y="2348"/>
                  </a:lnTo>
                  <a:lnTo>
                    <a:pt x="74" y="2344"/>
                  </a:lnTo>
                  <a:lnTo>
                    <a:pt x="74" y="2343"/>
                  </a:lnTo>
                  <a:lnTo>
                    <a:pt x="76" y="2341"/>
                  </a:lnTo>
                  <a:lnTo>
                    <a:pt x="76" y="2338"/>
                  </a:lnTo>
                  <a:lnTo>
                    <a:pt x="76" y="2336"/>
                  </a:lnTo>
                  <a:lnTo>
                    <a:pt x="77" y="2333"/>
                  </a:lnTo>
                  <a:lnTo>
                    <a:pt x="77" y="2331"/>
                  </a:lnTo>
                  <a:lnTo>
                    <a:pt x="77" y="2328"/>
                  </a:lnTo>
                  <a:lnTo>
                    <a:pt x="79" y="2324"/>
                  </a:lnTo>
                  <a:lnTo>
                    <a:pt x="79" y="2323"/>
                  </a:lnTo>
                  <a:lnTo>
                    <a:pt x="79" y="2319"/>
                  </a:lnTo>
                  <a:lnTo>
                    <a:pt x="81" y="2314"/>
                  </a:lnTo>
                  <a:lnTo>
                    <a:pt x="81" y="2311"/>
                  </a:lnTo>
                  <a:lnTo>
                    <a:pt x="82" y="2308"/>
                  </a:lnTo>
                  <a:lnTo>
                    <a:pt x="82" y="2302"/>
                  </a:lnTo>
                  <a:lnTo>
                    <a:pt x="82" y="2299"/>
                  </a:lnTo>
                  <a:lnTo>
                    <a:pt x="84" y="2294"/>
                  </a:lnTo>
                  <a:lnTo>
                    <a:pt x="84" y="2289"/>
                  </a:lnTo>
                  <a:lnTo>
                    <a:pt x="84" y="2284"/>
                  </a:lnTo>
                  <a:lnTo>
                    <a:pt x="86" y="2279"/>
                  </a:lnTo>
                  <a:lnTo>
                    <a:pt x="86" y="2274"/>
                  </a:lnTo>
                  <a:lnTo>
                    <a:pt x="86" y="2269"/>
                  </a:lnTo>
                  <a:lnTo>
                    <a:pt x="87" y="2262"/>
                  </a:lnTo>
                  <a:lnTo>
                    <a:pt x="87" y="2257"/>
                  </a:lnTo>
                  <a:lnTo>
                    <a:pt x="87" y="2251"/>
                  </a:lnTo>
                  <a:lnTo>
                    <a:pt x="89" y="2244"/>
                  </a:lnTo>
                  <a:lnTo>
                    <a:pt x="89" y="2239"/>
                  </a:lnTo>
                  <a:lnTo>
                    <a:pt x="89" y="2232"/>
                  </a:lnTo>
                  <a:lnTo>
                    <a:pt x="91" y="2225"/>
                  </a:lnTo>
                  <a:lnTo>
                    <a:pt x="91" y="2219"/>
                  </a:lnTo>
                  <a:lnTo>
                    <a:pt x="91" y="2210"/>
                  </a:lnTo>
                  <a:lnTo>
                    <a:pt x="92" y="2204"/>
                  </a:lnTo>
                  <a:lnTo>
                    <a:pt x="92" y="2195"/>
                  </a:lnTo>
                  <a:lnTo>
                    <a:pt x="92" y="2188"/>
                  </a:lnTo>
                  <a:lnTo>
                    <a:pt x="94" y="2180"/>
                  </a:lnTo>
                  <a:lnTo>
                    <a:pt x="94" y="2172"/>
                  </a:lnTo>
                  <a:lnTo>
                    <a:pt x="94" y="2163"/>
                  </a:lnTo>
                  <a:lnTo>
                    <a:pt x="96" y="2155"/>
                  </a:lnTo>
                  <a:lnTo>
                    <a:pt x="96" y="2147"/>
                  </a:lnTo>
                  <a:lnTo>
                    <a:pt x="97" y="2136"/>
                  </a:lnTo>
                  <a:lnTo>
                    <a:pt x="97" y="2128"/>
                  </a:lnTo>
                  <a:lnTo>
                    <a:pt x="97" y="2120"/>
                  </a:lnTo>
                  <a:lnTo>
                    <a:pt x="99" y="2110"/>
                  </a:lnTo>
                  <a:lnTo>
                    <a:pt x="99" y="2101"/>
                  </a:lnTo>
                  <a:lnTo>
                    <a:pt x="99" y="2093"/>
                  </a:lnTo>
                  <a:lnTo>
                    <a:pt x="101" y="2083"/>
                  </a:lnTo>
                  <a:lnTo>
                    <a:pt x="101" y="2074"/>
                  </a:lnTo>
                  <a:lnTo>
                    <a:pt x="101" y="2064"/>
                  </a:lnTo>
                  <a:lnTo>
                    <a:pt x="102" y="2054"/>
                  </a:lnTo>
                  <a:lnTo>
                    <a:pt x="102" y="2044"/>
                  </a:lnTo>
                  <a:lnTo>
                    <a:pt x="102" y="2034"/>
                  </a:lnTo>
                  <a:lnTo>
                    <a:pt x="104" y="2024"/>
                  </a:lnTo>
                  <a:lnTo>
                    <a:pt x="104" y="2014"/>
                  </a:lnTo>
                  <a:lnTo>
                    <a:pt x="104" y="2004"/>
                  </a:lnTo>
                  <a:lnTo>
                    <a:pt x="106" y="1994"/>
                  </a:lnTo>
                  <a:lnTo>
                    <a:pt x="106" y="1982"/>
                  </a:lnTo>
                  <a:lnTo>
                    <a:pt x="106" y="1972"/>
                  </a:lnTo>
                  <a:lnTo>
                    <a:pt x="107" y="1962"/>
                  </a:lnTo>
                  <a:lnTo>
                    <a:pt x="107" y="1950"/>
                  </a:lnTo>
                  <a:lnTo>
                    <a:pt x="107" y="1940"/>
                  </a:lnTo>
                  <a:lnTo>
                    <a:pt x="109" y="1929"/>
                  </a:lnTo>
                  <a:lnTo>
                    <a:pt x="109" y="1918"/>
                  </a:lnTo>
                  <a:lnTo>
                    <a:pt x="109" y="1908"/>
                  </a:lnTo>
                  <a:lnTo>
                    <a:pt x="111" y="1897"/>
                  </a:lnTo>
                  <a:lnTo>
                    <a:pt x="111" y="1887"/>
                  </a:lnTo>
                  <a:lnTo>
                    <a:pt x="112" y="1875"/>
                  </a:lnTo>
                  <a:lnTo>
                    <a:pt x="112" y="1865"/>
                  </a:lnTo>
                  <a:lnTo>
                    <a:pt x="112" y="1853"/>
                  </a:lnTo>
                  <a:lnTo>
                    <a:pt x="114" y="1841"/>
                  </a:lnTo>
                  <a:lnTo>
                    <a:pt x="114" y="1831"/>
                  </a:lnTo>
                  <a:lnTo>
                    <a:pt x="114" y="1820"/>
                  </a:lnTo>
                  <a:lnTo>
                    <a:pt x="116" y="1808"/>
                  </a:lnTo>
                  <a:lnTo>
                    <a:pt x="116" y="1798"/>
                  </a:lnTo>
                  <a:lnTo>
                    <a:pt x="116" y="1786"/>
                  </a:lnTo>
                  <a:lnTo>
                    <a:pt x="117" y="1774"/>
                  </a:lnTo>
                  <a:lnTo>
                    <a:pt x="117" y="1763"/>
                  </a:lnTo>
                  <a:lnTo>
                    <a:pt x="117" y="1751"/>
                  </a:lnTo>
                  <a:lnTo>
                    <a:pt x="119" y="1739"/>
                  </a:lnTo>
                  <a:lnTo>
                    <a:pt x="119" y="1727"/>
                  </a:lnTo>
                  <a:lnTo>
                    <a:pt x="119" y="1714"/>
                  </a:lnTo>
                  <a:lnTo>
                    <a:pt x="121" y="1702"/>
                  </a:lnTo>
                  <a:lnTo>
                    <a:pt x="121" y="1690"/>
                  </a:lnTo>
                  <a:lnTo>
                    <a:pt x="121" y="1679"/>
                  </a:lnTo>
                  <a:lnTo>
                    <a:pt x="122" y="1665"/>
                  </a:lnTo>
                  <a:lnTo>
                    <a:pt x="122" y="1654"/>
                  </a:lnTo>
                  <a:lnTo>
                    <a:pt x="122" y="1642"/>
                  </a:lnTo>
                  <a:lnTo>
                    <a:pt x="124" y="1628"/>
                  </a:lnTo>
                  <a:lnTo>
                    <a:pt x="124" y="1617"/>
                  </a:lnTo>
                  <a:lnTo>
                    <a:pt x="126" y="1603"/>
                  </a:lnTo>
                  <a:lnTo>
                    <a:pt x="126" y="1591"/>
                  </a:lnTo>
                  <a:lnTo>
                    <a:pt x="126" y="1578"/>
                  </a:lnTo>
                  <a:lnTo>
                    <a:pt x="127" y="1566"/>
                  </a:lnTo>
                  <a:lnTo>
                    <a:pt x="127" y="1553"/>
                  </a:lnTo>
                  <a:lnTo>
                    <a:pt x="127" y="1541"/>
                  </a:lnTo>
                  <a:lnTo>
                    <a:pt x="129" y="1528"/>
                  </a:lnTo>
                  <a:lnTo>
                    <a:pt x="129" y="1514"/>
                  </a:lnTo>
                  <a:lnTo>
                    <a:pt x="129" y="1503"/>
                  </a:lnTo>
                  <a:lnTo>
                    <a:pt x="131" y="1489"/>
                  </a:lnTo>
                  <a:lnTo>
                    <a:pt x="131" y="1476"/>
                  </a:lnTo>
                  <a:lnTo>
                    <a:pt x="131" y="1462"/>
                  </a:lnTo>
                  <a:lnTo>
                    <a:pt x="133" y="1449"/>
                  </a:lnTo>
                  <a:lnTo>
                    <a:pt x="133" y="1435"/>
                  </a:lnTo>
                  <a:lnTo>
                    <a:pt x="133" y="1422"/>
                  </a:lnTo>
                  <a:lnTo>
                    <a:pt x="134" y="1409"/>
                  </a:lnTo>
                  <a:lnTo>
                    <a:pt x="134" y="1395"/>
                  </a:lnTo>
                  <a:lnTo>
                    <a:pt x="134" y="1382"/>
                  </a:lnTo>
                  <a:lnTo>
                    <a:pt x="136" y="1368"/>
                  </a:lnTo>
                  <a:lnTo>
                    <a:pt x="136" y="1353"/>
                  </a:lnTo>
                  <a:lnTo>
                    <a:pt x="136" y="1340"/>
                  </a:lnTo>
                  <a:lnTo>
                    <a:pt x="138" y="1325"/>
                  </a:lnTo>
                  <a:lnTo>
                    <a:pt x="138" y="1311"/>
                  </a:lnTo>
                  <a:lnTo>
                    <a:pt x="138" y="1296"/>
                  </a:lnTo>
                  <a:lnTo>
                    <a:pt x="139" y="1281"/>
                  </a:lnTo>
                  <a:lnTo>
                    <a:pt x="139" y="1268"/>
                  </a:lnTo>
                  <a:lnTo>
                    <a:pt x="141" y="1253"/>
                  </a:lnTo>
                  <a:lnTo>
                    <a:pt x="141" y="1238"/>
                  </a:lnTo>
                  <a:lnTo>
                    <a:pt x="141" y="1223"/>
                  </a:lnTo>
                  <a:lnTo>
                    <a:pt x="143" y="1207"/>
                  </a:lnTo>
                  <a:lnTo>
                    <a:pt x="143" y="1192"/>
                  </a:lnTo>
                  <a:lnTo>
                    <a:pt x="143" y="1177"/>
                  </a:lnTo>
                  <a:lnTo>
                    <a:pt x="144" y="1162"/>
                  </a:lnTo>
                  <a:lnTo>
                    <a:pt x="144" y="1147"/>
                  </a:lnTo>
                  <a:lnTo>
                    <a:pt x="144" y="1132"/>
                  </a:lnTo>
                  <a:lnTo>
                    <a:pt x="146" y="1115"/>
                  </a:lnTo>
                  <a:lnTo>
                    <a:pt x="146" y="1100"/>
                  </a:lnTo>
                  <a:lnTo>
                    <a:pt x="146" y="1083"/>
                  </a:lnTo>
                  <a:lnTo>
                    <a:pt x="148" y="1068"/>
                  </a:lnTo>
                  <a:lnTo>
                    <a:pt x="148" y="1051"/>
                  </a:lnTo>
                  <a:lnTo>
                    <a:pt x="148" y="1036"/>
                  </a:lnTo>
                  <a:lnTo>
                    <a:pt x="149" y="1020"/>
                  </a:lnTo>
                  <a:lnTo>
                    <a:pt x="149" y="1005"/>
                  </a:lnTo>
                  <a:lnTo>
                    <a:pt x="149" y="988"/>
                  </a:lnTo>
                  <a:lnTo>
                    <a:pt x="151" y="971"/>
                  </a:lnTo>
                  <a:lnTo>
                    <a:pt x="151" y="954"/>
                  </a:lnTo>
                  <a:lnTo>
                    <a:pt x="151" y="939"/>
                  </a:lnTo>
                  <a:lnTo>
                    <a:pt x="153" y="922"/>
                  </a:lnTo>
                  <a:lnTo>
                    <a:pt x="153" y="904"/>
                  </a:lnTo>
                  <a:lnTo>
                    <a:pt x="153" y="887"/>
                  </a:lnTo>
                  <a:lnTo>
                    <a:pt x="154" y="870"/>
                  </a:lnTo>
                  <a:lnTo>
                    <a:pt x="154" y="854"/>
                  </a:lnTo>
                  <a:lnTo>
                    <a:pt x="156" y="837"/>
                  </a:lnTo>
                  <a:lnTo>
                    <a:pt x="156" y="820"/>
                  </a:lnTo>
                  <a:lnTo>
                    <a:pt x="156" y="803"/>
                  </a:lnTo>
                  <a:lnTo>
                    <a:pt x="158" y="787"/>
                  </a:lnTo>
                  <a:lnTo>
                    <a:pt x="158" y="770"/>
                  </a:lnTo>
                  <a:lnTo>
                    <a:pt x="158" y="751"/>
                  </a:lnTo>
                  <a:lnTo>
                    <a:pt x="159" y="735"/>
                  </a:lnTo>
                  <a:lnTo>
                    <a:pt x="159" y="718"/>
                  </a:lnTo>
                  <a:lnTo>
                    <a:pt x="159" y="701"/>
                  </a:lnTo>
                  <a:lnTo>
                    <a:pt x="161" y="683"/>
                  </a:lnTo>
                  <a:lnTo>
                    <a:pt x="161" y="666"/>
                  </a:lnTo>
                  <a:lnTo>
                    <a:pt x="161" y="649"/>
                  </a:lnTo>
                  <a:lnTo>
                    <a:pt x="163" y="631"/>
                  </a:lnTo>
                  <a:lnTo>
                    <a:pt x="163" y="614"/>
                  </a:lnTo>
                  <a:lnTo>
                    <a:pt x="163" y="595"/>
                  </a:lnTo>
                  <a:lnTo>
                    <a:pt x="164" y="579"/>
                  </a:lnTo>
                  <a:lnTo>
                    <a:pt x="164" y="562"/>
                  </a:lnTo>
                  <a:lnTo>
                    <a:pt x="164" y="545"/>
                  </a:lnTo>
                  <a:lnTo>
                    <a:pt x="166" y="527"/>
                  </a:lnTo>
                  <a:lnTo>
                    <a:pt x="166" y="510"/>
                  </a:lnTo>
                  <a:lnTo>
                    <a:pt x="166" y="493"/>
                  </a:lnTo>
                  <a:lnTo>
                    <a:pt x="168" y="476"/>
                  </a:lnTo>
                  <a:lnTo>
                    <a:pt x="168" y="459"/>
                  </a:lnTo>
                  <a:lnTo>
                    <a:pt x="169" y="443"/>
                  </a:lnTo>
                  <a:lnTo>
                    <a:pt x="169" y="426"/>
                  </a:lnTo>
                  <a:lnTo>
                    <a:pt x="169" y="409"/>
                  </a:lnTo>
                  <a:lnTo>
                    <a:pt x="171" y="394"/>
                  </a:lnTo>
                  <a:lnTo>
                    <a:pt x="171" y="377"/>
                  </a:lnTo>
                  <a:lnTo>
                    <a:pt x="171" y="361"/>
                  </a:lnTo>
                  <a:lnTo>
                    <a:pt x="173" y="345"/>
                  </a:lnTo>
                  <a:lnTo>
                    <a:pt x="173" y="329"/>
                  </a:lnTo>
                  <a:lnTo>
                    <a:pt x="173" y="314"/>
                  </a:lnTo>
                  <a:lnTo>
                    <a:pt x="174" y="297"/>
                  </a:lnTo>
                  <a:lnTo>
                    <a:pt x="174" y="282"/>
                  </a:lnTo>
                  <a:lnTo>
                    <a:pt x="174" y="267"/>
                  </a:lnTo>
                  <a:lnTo>
                    <a:pt x="176" y="252"/>
                  </a:lnTo>
                  <a:lnTo>
                    <a:pt x="176" y="238"/>
                  </a:lnTo>
                  <a:lnTo>
                    <a:pt x="176" y="223"/>
                  </a:lnTo>
                  <a:lnTo>
                    <a:pt x="178" y="210"/>
                  </a:lnTo>
                  <a:lnTo>
                    <a:pt x="178" y="195"/>
                  </a:lnTo>
                  <a:lnTo>
                    <a:pt x="178" y="181"/>
                  </a:lnTo>
                  <a:lnTo>
                    <a:pt x="179" y="169"/>
                  </a:lnTo>
                  <a:lnTo>
                    <a:pt x="179" y="156"/>
                  </a:lnTo>
                  <a:lnTo>
                    <a:pt x="179" y="144"/>
                  </a:lnTo>
                  <a:lnTo>
                    <a:pt x="181" y="132"/>
                  </a:lnTo>
                  <a:lnTo>
                    <a:pt x="181" y="121"/>
                  </a:lnTo>
                  <a:lnTo>
                    <a:pt x="181" y="109"/>
                  </a:lnTo>
                  <a:lnTo>
                    <a:pt x="183" y="97"/>
                  </a:lnTo>
                  <a:lnTo>
                    <a:pt x="183" y="87"/>
                  </a:lnTo>
                  <a:lnTo>
                    <a:pt x="184" y="77"/>
                  </a:lnTo>
                  <a:lnTo>
                    <a:pt x="184" y="67"/>
                  </a:lnTo>
                  <a:lnTo>
                    <a:pt x="184" y="59"/>
                  </a:lnTo>
                  <a:lnTo>
                    <a:pt x="186" y="50"/>
                  </a:lnTo>
                  <a:lnTo>
                    <a:pt x="186" y="44"/>
                  </a:lnTo>
                  <a:lnTo>
                    <a:pt x="186" y="37"/>
                  </a:lnTo>
                  <a:lnTo>
                    <a:pt x="188" y="30"/>
                  </a:lnTo>
                  <a:lnTo>
                    <a:pt x="188" y="23"/>
                  </a:lnTo>
                  <a:lnTo>
                    <a:pt x="188" y="18"/>
                  </a:lnTo>
                  <a:lnTo>
                    <a:pt x="190" y="13"/>
                  </a:lnTo>
                  <a:lnTo>
                    <a:pt x="190" y="10"/>
                  </a:lnTo>
                  <a:lnTo>
                    <a:pt x="190" y="7"/>
                  </a:lnTo>
                  <a:lnTo>
                    <a:pt x="191" y="3"/>
                  </a:lnTo>
                  <a:lnTo>
                    <a:pt x="191" y="2"/>
                  </a:lnTo>
                  <a:lnTo>
                    <a:pt x="191" y="0"/>
                  </a:lnTo>
                  <a:lnTo>
                    <a:pt x="193" y="0"/>
                  </a:lnTo>
                  <a:lnTo>
                    <a:pt x="195" y="2"/>
                  </a:lnTo>
                  <a:lnTo>
                    <a:pt x="195" y="3"/>
                  </a:lnTo>
                  <a:lnTo>
                    <a:pt x="195" y="7"/>
                  </a:lnTo>
                  <a:lnTo>
                    <a:pt x="196" y="12"/>
                  </a:lnTo>
                  <a:lnTo>
                    <a:pt x="196" y="17"/>
                  </a:lnTo>
                  <a:lnTo>
                    <a:pt x="196" y="22"/>
                  </a:lnTo>
                  <a:lnTo>
                    <a:pt x="198" y="29"/>
                  </a:lnTo>
                  <a:lnTo>
                    <a:pt x="198" y="35"/>
                  </a:lnTo>
                  <a:lnTo>
                    <a:pt x="200" y="44"/>
                  </a:lnTo>
                  <a:lnTo>
                    <a:pt x="200" y="52"/>
                  </a:lnTo>
                  <a:lnTo>
                    <a:pt x="200" y="62"/>
                  </a:lnTo>
                  <a:lnTo>
                    <a:pt x="201" y="72"/>
                  </a:lnTo>
                  <a:lnTo>
                    <a:pt x="201" y="82"/>
                  </a:lnTo>
                  <a:lnTo>
                    <a:pt x="201" y="94"/>
                  </a:lnTo>
                  <a:lnTo>
                    <a:pt x="203" y="107"/>
                  </a:lnTo>
                  <a:lnTo>
                    <a:pt x="203" y="121"/>
                  </a:lnTo>
                  <a:lnTo>
                    <a:pt x="203" y="136"/>
                  </a:lnTo>
                  <a:lnTo>
                    <a:pt x="205" y="151"/>
                  </a:lnTo>
                  <a:lnTo>
                    <a:pt x="205" y="166"/>
                  </a:lnTo>
                  <a:lnTo>
                    <a:pt x="205" y="183"/>
                  </a:lnTo>
                  <a:lnTo>
                    <a:pt x="206" y="201"/>
                  </a:lnTo>
                  <a:lnTo>
                    <a:pt x="206" y="220"/>
                  </a:lnTo>
                  <a:lnTo>
                    <a:pt x="206" y="238"/>
                  </a:lnTo>
                  <a:lnTo>
                    <a:pt x="208" y="258"/>
                  </a:lnTo>
                  <a:lnTo>
                    <a:pt x="208" y="278"/>
                  </a:lnTo>
                  <a:lnTo>
                    <a:pt x="208" y="300"/>
                  </a:lnTo>
                  <a:lnTo>
                    <a:pt x="210" y="322"/>
                  </a:lnTo>
                  <a:lnTo>
                    <a:pt x="210" y="345"/>
                  </a:lnTo>
                  <a:lnTo>
                    <a:pt x="210" y="369"/>
                  </a:lnTo>
                  <a:lnTo>
                    <a:pt x="211" y="392"/>
                  </a:lnTo>
                  <a:lnTo>
                    <a:pt x="211" y="418"/>
                  </a:lnTo>
                  <a:lnTo>
                    <a:pt x="213" y="443"/>
                  </a:lnTo>
                  <a:lnTo>
                    <a:pt x="213" y="468"/>
                  </a:lnTo>
                  <a:lnTo>
                    <a:pt x="213" y="495"/>
                  </a:lnTo>
                  <a:lnTo>
                    <a:pt x="215" y="522"/>
                  </a:lnTo>
                  <a:lnTo>
                    <a:pt x="215" y="548"/>
                  </a:lnTo>
                  <a:lnTo>
                    <a:pt x="215" y="577"/>
                  </a:lnTo>
                  <a:lnTo>
                    <a:pt x="216" y="604"/>
                  </a:lnTo>
                  <a:lnTo>
                    <a:pt x="216" y="632"/>
                  </a:lnTo>
                  <a:lnTo>
                    <a:pt x="216" y="661"/>
                  </a:lnTo>
                  <a:lnTo>
                    <a:pt x="218" y="691"/>
                  </a:lnTo>
                  <a:lnTo>
                    <a:pt x="218" y="721"/>
                  </a:lnTo>
                  <a:lnTo>
                    <a:pt x="218" y="750"/>
                  </a:lnTo>
                  <a:lnTo>
                    <a:pt x="220" y="780"/>
                  </a:lnTo>
                  <a:lnTo>
                    <a:pt x="220" y="812"/>
                  </a:lnTo>
                  <a:lnTo>
                    <a:pt x="220" y="842"/>
                  </a:lnTo>
                  <a:lnTo>
                    <a:pt x="221" y="874"/>
                  </a:lnTo>
                  <a:lnTo>
                    <a:pt x="221" y="904"/>
                  </a:lnTo>
                  <a:lnTo>
                    <a:pt x="221" y="934"/>
                  </a:lnTo>
                  <a:lnTo>
                    <a:pt x="223" y="966"/>
                  </a:lnTo>
                  <a:lnTo>
                    <a:pt x="223" y="998"/>
                  </a:lnTo>
                  <a:lnTo>
                    <a:pt x="223" y="1028"/>
                  </a:lnTo>
                  <a:lnTo>
                    <a:pt x="225" y="1060"/>
                  </a:lnTo>
                  <a:lnTo>
                    <a:pt x="225" y="1090"/>
                  </a:lnTo>
                  <a:lnTo>
                    <a:pt x="225" y="1122"/>
                  </a:lnTo>
                  <a:lnTo>
                    <a:pt x="226" y="1152"/>
                  </a:lnTo>
                  <a:lnTo>
                    <a:pt x="226" y="1184"/>
                  </a:lnTo>
                  <a:lnTo>
                    <a:pt x="228" y="1214"/>
                  </a:lnTo>
                  <a:lnTo>
                    <a:pt x="228" y="1244"/>
                  </a:lnTo>
                  <a:lnTo>
                    <a:pt x="228" y="1275"/>
                  </a:lnTo>
                  <a:lnTo>
                    <a:pt x="230" y="1305"/>
                  </a:lnTo>
                  <a:lnTo>
                    <a:pt x="230" y="1335"/>
                  </a:lnTo>
                  <a:lnTo>
                    <a:pt x="230" y="1363"/>
                  </a:lnTo>
                  <a:lnTo>
                    <a:pt x="231" y="1394"/>
                  </a:lnTo>
                  <a:lnTo>
                    <a:pt x="231" y="1422"/>
                  </a:lnTo>
                  <a:lnTo>
                    <a:pt x="231" y="1451"/>
                  </a:lnTo>
                  <a:lnTo>
                    <a:pt x="233" y="1479"/>
                  </a:lnTo>
                  <a:lnTo>
                    <a:pt x="233" y="1506"/>
                  </a:lnTo>
                  <a:lnTo>
                    <a:pt x="233" y="1533"/>
                  </a:lnTo>
                  <a:lnTo>
                    <a:pt x="235" y="1560"/>
                  </a:lnTo>
                  <a:lnTo>
                    <a:pt x="235" y="1586"/>
                  </a:lnTo>
                  <a:lnTo>
                    <a:pt x="235" y="1612"/>
                  </a:lnTo>
                  <a:lnTo>
                    <a:pt x="236" y="1637"/>
                  </a:lnTo>
                  <a:lnTo>
                    <a:pt x="236" y="1662"/>
                  </a:lnTo>
                  <a:lnTo>
                    <a:pt x="236" y="1685"/>
                  </a:lnTo>
                  <a:lnTo>
                    <a:pt x="238" y="1709"/>
                  </a:lnTo>
                  <a:lnTo>
                    <a:pt x="238" y="1732"/>
                  </a:lnTo>
                  <a:lnTo>
                    <a:pt x="238" y="1754"/>
                  </a:lnTo>
                  <a:lnTo>
                    <a:pt x="240" y="1776"/>
                  </a:lnTo>
                  <a:lnTo>
                    <a:pt x="240" y="1798"/>
                  </a:lnTo>
                  <a:lnTo>
                    <a:pt x="240" y="1818"/>
                  </a:lnTo>
                  <a:lnTo>
                    <a:pt x="241" y="1838"/>
                  </a:lnTo>
                  <a:lnTo>
                    <a:pt x="241" y="1856"/>
                  </a:lnTo>
                  <a:lnTo>
                    <a:pt x="243" y="1875"/>
                  </a:lnTo>
                  <a:lnTo>
                    <a:pt x="243" y="1893"/>
                  </a:lnTo>
                  <a:lnTo>
                    <a:pt x="243" y="1910"/>
                  </a:lnTo>
                  <a:lnTo>
                    <a:pt x="245" y="1925"/>
                  </a:lnTo>
                  <a:lnTo>
                    <a:pt x="245" y="1942"/>
                  </a:lnTo>
                  <a:lnTo>
                    <a:pt x="245" y="1957"/>
                  </a:lnTo>
                  <a:lnTo>
                    <a:pt x="246" y="1972"/>
                  </a:lnTo>
                  <a:lnTo>
                    <a:pt x="246" y="1986"/>
                  </a:lnTo>
                  <a:lnTo>
                    <a:pt x="246" y="1999"/>
                  </a:lnTo>
                  <a:lnTo>
                    <a:pt x="248" y="2012"/>
                  </a:lnTo>
                  <a:lnTo>
                    <a:pt x="248" y="2026"/>
                  </a:lnTo>
                  <a:lnTo>
                    <a:pt x="248" y="2038"/>
                  </a:lnTo>
                  <a:lnTo>
                    <a:pt x="250" y="2049"/>
                  </a:lnTo>
                  <a:lnTo>
                    <a:pt x="250" y="2059"/>
                  </a:lnTo>
                  <a:lnTo>
                    <a:pt x="250" y="2069"/>
                  </a:lnTo>
                  <a:lnTo>
                    <a:pt x="252" y="2079"/>
                  </a:lnTo>
                  <a:lnTo>
                    <a:pt x="252" y="2090"/>
                  </a:lnTo>
                  <a:lnTo>
                    <a:pt x="252" y="2098"/>
                  </a:lnTo>
                  <a:lnTo>
                    <a:pt x="253" y="2106"/>
                  </a:lnTo>
                  <a:lnTo>
                    <a:pt x="253" y="2115"/>
                  </a:lnTo>
                  <a:lnTo>
                    <a:pt x="253" y="2123"/>
                  </a:lnTo>
                  <a:lnTo>
                    <a:pt x="255" y="2130"/>
                  </a:lnTo>
                  <a:lnTo>
                    <a:pt x="255" y="2136"/>
                  </a:lnTo>
                  <a:lnTo>
                    <a:pt x="255" y="2143"/>
                  </a:lnTo>
                  <a:lnTo>
                    <a:pt x="257" y="2148"/>
                  </a:lnTo>
                  <a:lnTo>
                    <a:pt x="257" y="2155"/>
                  </a:lnTo>
                  <a:lnTo>
                    <a:pt x="258" y="2160"/>
                  </a:lnTo>
                  <a:lnTo>
                    <a:pt x="258" y="2165"/>
                  </a:lnTo>
                  <a:lnTo>
                    <a:pt x="258" y="2170"/>
                  </a:lnTo>
                  <a:lnTo>
                    <a:pt x="260" y="2175"/>
                  </a:lnTo>
                  <a:lnTo>
                    <a:pt x="260" y="2178"/>
                  </a:lnTo>
                  <a:lnTo>
                    <a:pt x="260" y="2183"/>
                  </a:lnTo>
                  <a:lnTo>
                    <a:pt x="262" y="2187"/>
                  </a:lnTo>
                  <a:lnTo>
                    <a:pt x="262" y="2190"/>
                  </a:lnTo>
                  <a:lnTo>
                    <a:pt x="262" y="2193"/>
                  </a:lnTo>
                  <a:lnTo>
                    <a:pt x="263" y="2197"/>
                  </a:lnTo>
                  <a:lnTo>
                    <a:pt x="263" y="2200"/>
                  </a:lnTo>
                  <a:lnTo>
                    <a:pt x="263" y="2204"/>
                  </a:lnTo>
                  <a:lnTo>
                    <a:pt x="265" y="2207"/>
                  </a:lnTo>
                  <a:lnTo>
                    <a:pt x="265" y="2209"/>
                  </a:lnTo>
                  <a:lnTo>
                    <a:pt x="265" y="2212"/>
                  </a:lnTo>
                  <a:lnTo>
                    <a:pt x="267" y="2215"/>
                  </a:lnTo>
                  <a:lnTo>
                    <a:pt x="267" y="2217"/>
                  </a:lnTo>
                  <a:lnTo>
                    <a:pt x="267" y="2219"/>
                  </a:lnTo>
                  <a:lnTo>
                    <a:pt x="268" y="2222"/>
                  </a:lnTo>
                  <a:lnTo>
                    <a:pt x="268" y="2224"/>
                  </a:lnTo>
                  <a:lnTo>
                    <a:pt x="268" y="2225"/>
                  </a:lnTo>
                  <a:lnTo>
                    <a:pt x="270" y="2227"/>
                  </a:lnTo>
                  <a:lnTo>
                    <a:pt x="270" y="2229"/>
                  </a:lnTo>
                  <a:lnTo>
                    <a:pt x="272" y="2230"/>
                  </a:lnTo>
                  <a:lnTo>
                    <a:pt x="272" y="2234"/>
                  </a:lnTo>
                  <a:lnTo>
                    <a:pt x="273" y="2235"/>
                  </a:lnTo>
                  <a:lnTo>
                    <a:pt x="273" y="2237"/>
                  </a:lnTo>
                  <a:lnTo>
                    <a:pt x="273" y="2239"/>
                  </a:lnTo>
                  <a:lnTo>
                    <a:pt x="275" y="2240"/>
                  </a:lnTo>
                  <a:lnTo>
                    <a:pt x="275" y="2242"/>
                  </a:lnTo>
                  <a:lnTo>
                    <a:pt x="275" y="2244"/>
                  </a:lnTo>
                  <a:lnTo>
                    <a:pt x="277" y="2245"/>
                  </a:lnTo>
                  <a:lnTo>
                    <a:pt x="277" y="2247"/>
                  </a:lnTo>
                  <a:lnTo>
                    <a:pt x="278" y="2249"/>
                  </a:lnTo>
                  <a:lnTo>
                    <a:pt x="278" y="2251"/>
                  </a:lnTo>
                  <a:lnTo>
                    <a:pt x="278" y="2252"/>
                  </a:lnTo>
                  <a:lnTo>
                    <a:pt x="280" y="2252"/>
                  </a:lnTo>
                  <a:lnTo>
                    <a:pt x="280" y="2254"/>
                  </a:lnTo>
                  <a:lnTo>
                    <a:pt x="280" y="2256"/>
                  </a:lnTo>
                  <a:lnTo>
                    <a:pt x="282" y="2257"/>
                  </a:lnTo>
                  <a:lnTo>
                    <a:pt x="282" y="2259"/>
                  </a:lnTo>
                  <a:lnTo>
                    <a:pt x="283" y="2261"/>
                  </a:lnTo>
                  <a:lnTo>
                    <a:pt x="283" y="2262"/>
                  </a:lnTo>
                  <a:lnTo>
                    <a:pt x="283" y="2264"/>
                  </a:lnTo>
                  <a:lnTo>
                    <a:pt x="285" y="2264"/>
                  </a:lnTo>
                  <a:lnTo>
                    <a:pt x="285" y="2266"/>
                  </a:lnTo>
                  <a:lnTo>
                    <a:pt x="287" y="2266"/>
                  </a:lnTo>
                  <a:lnTo>
                    <a:pt x="287" y="2267"/>
                  </a:lnTo>
                  <a:lnTo>
                    <a:pt x="287" y="2269"/>
                  </a:lnTo>
                  <a:lnTo>
                    <a:pt x="288" y="2269"/>
                  </a:lnTo>
                  <a:lnTo>
                    <a:pt x="288" y="2271"/>
                  </a:lnTo>
                  <a:lnTo>
                    <a:pt x="288" y="2272"/>
                  </a:lnTo>
                  <a:lnTo>
                    <a:pt x="290" y="2272"/>
                  </a:lnTo>
                  <a:lnTo>
                    <a:pt x="290" y="2274"/>
                  </a:lnTo>
                  <a:lnTo>
                    <a:pt x="290" y="2276"/>
                  </a:lnTo>
                  <a:lnTo>
                    <a:pt x="292" y="2276"/>
                  </a:lnTo>
                  <a:lnTo>
                    <a:pt x="292" y="2277"/>
                  </a:lnTo>
                  <a:lnTo>
                    <a:pt x="293" y="2279"/>
                  </a:lnTo>
                  <a:lnTo>
                    <a:pt x="293" y="2281"/>
                  </a:lnTo>
                  <a:lnTo>
                    <a:pt x="295" y="2282"/>
                  </a:lnTo>
                  <a:lnTo>
                    <a:pt x="295" y="2284"/>
                  </a:lnTo>
                  <a:lnTo>
                    <a:pt x="297" y="2284"/>
                  </a:lnTo>
                  <a:lnTo>
                    <a:pt x="297" y="2286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1181" y="3684"/>
              <a:ext cx="342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2017" y="3684"/>
              <a:ext cx="1" cy="5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988" y="3737"/>
              <a:ext cx="56" cy="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s-ES_tradnl" sz="700">
                  <a:solidFill>
                    <a:srgbClr val="000000"/>
                  </a:solidFill>
                </a:rPr>
                <a:t>40</a:t>
              </a: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2840" y="3684"/>
              <a:ext cx="1" cy="5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812" y="3737"/>
              <a:ext cx="56" cy="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s-ES_tradnl" sz="700">
                  <a:solidFill>
                    <a:srgbClr val="000000"/>
                  </a:solidFill>
                </a:rPr>
                <a:t>50</a:t>
              </a:r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3664" y="3684"/>
              <a:ext cx="1" cy="5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3634" y="3737"/>
              <a:ext cx="56" cy="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s-ES_tradnl" sz="700">
                  <a:solidFill>
                    <a:srgbClr val="000000"/>
                  </a:solidFill>
                </a:rPr>
                <a:t>60</a:t>
              </a:r>
              <a:endParaRPr lang="es-ES_tradnl" sz="2400">
                <a:solidFill>
                  <a:srgbClr val="000000"/>
                </a:solidFill>
                <a:latin typeface="Georgia" pitchFamily="18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1181" y="3354"/>
              <a:ext cx="281" cy="121"/>
            </a:xfrm>
            <a:custGeom>
              <a:avLst/>
              <a:gdLst>
                <a:gd name="T0" fmla="*/ 4 w 297"/>
                <a:gd name="T1" fmla="*/ 72472 h 74"/>
                <a:gd name="T2" fmla="*/ 9 w 297"/>
                <a:gd name="T3" fmla="*/ 72472 h 74"/>
                <a:gd name="T4" fmla="*/ 9 w 297"/>
                <a:gd name="T5" fmla="*/ 72472 h 74"/>
                <a:gd name="T6" fmla="*/ 9 w 297"/>
                <a:gd name="T7" fmla="*/ 70617 h 74"/>
                <a:gd name="T8" fmla="*/ 12 w 297"/>
                <a:gd name="T9" fmla="*/ 70617 h 74"/>
                <a:gd name="T10" fmla="*/ 15 w 297"/>
                <a:gd name="T11" fmla="*/ 69513 h 74"/>
                <a:gd name="T12" fmla="*/ 17 w 297"/>
                <a:gd name="T13" fmla="*/ 67505 h 74"/>
                <a:gd name="T14" fmla="*/ 20 w 297"/>
                <a:gd name="T15" fmla="*/ 67505 h 74"/>
                <a:gd name="T16" fmla="*/ 22 w 297"/>
                <a:gd name="T17" fmla="*/ 67505 h 74"/>
                <a:gd name="T18" fmla="*/ 24 w 297"/>
                <a:gd name="T19" fmla="*/ 67505 h 74"/>
                <a:gd name="T20" fmla="*/ 25 w 297"/>
                <a:gd name="T21" fmla="*/ 69513 h 74"/>
                <a:gd name="T22" fmla="*/ 28 w 297"/>
                <a:gd name="T23" fmla="*/ 69513 h 74"/>
                <a:gd name="T24" fmla="*/ 31 w 297"/>
                <a:gd name="T25" fmla="*/ 69513 h 74"/>
                <a:gd name="T26" fmla="*/ 34 w 297"/>
                <a:gd name="T27" fmla="*/ 70617 h 74"/>
                <a:gd name="T28" fmla="*/ 36 w 297"/>
                <a:gd name="T29" fmla="*/ 70617 h 74"/>
                <a:gd name="T30" fmla="*/ 39 w 297"/>
                <a:gd name="T31" fmla="*/ 70617 h 74"/>
                <a:gd name="T32" fmla="*/ 41 w 297"/>
                <a:gd name="T33" fmla="*/ 69513 h 74"/>
                <a:gd name="T34" fmla="*/ 43 w 297"/>
                <a:gd name="T35" fmla="*/ 69513 h 74"/>
                <a:gd name="T36" fmla="*/ 45 w 297"/>
                <a:gd name="T37" fmla="*/ 69513 h 74"/>
                <a:gd name="T38" fmla="*/ 48 w 297"/>
                <a:gd name="T39" fmla="*/ 67505 h 74"/>
                <a:gd name="T40" fmla="*/ 50 w 297"/>
                <a:gd name="T41" fmla="*/ 65660 h 74"/>
                <a:gd name="T42" fmla="*/ 53 w 297"/>
                <a:gd name="T43" fmla="*/ 62743 h 74"/>
                <a:gd name="T44" fmla="*/ 55 w 297"/>
                <a:gd name="T45" fmla="*/ 60269 h 74"/>
                <a:gd name="T46" fmla="*/ 57 w 297"/>
                <a:gd name="T47" fmla="*/ 60269 h 74"/>
                <a:gd name="T48" fmla="*/ 59 w 297"/>
                <a:gd name="T49" fmla="*/ 60269 h 74"/>
                <a:gd name="T50" fmla="*/ 62 w 297"/>
                <a:gd name="T51" fmla="*/ 62743 h 74"/>
                <a:gd name="T52" fmla="*/ 64 w 297"/>
                <a:gd name="T53" fmla="*/ 62743 h 74"/>
                <a:gd name="T54" fmla="*/ 67 w 297"/>
                <a:gd name="T55" fmla="*/ 64601 h 74"/>
                <a:gd name="T56" fmla="*/ 70 w 297"/>
                <a:gd name="T57" fmla="*/ 65660 h 74"/>
                <a:gd name="T58" fmla="*/ 72 w 297"/>
                <a:gd name="T59" fmla="*/ 67505 h 74"/>
                <a:gd name="T60" fmla="*/ 74 w 297"/>
                <a:gd name="T61" fmla="*/ 67505 h 74"/>
                <a:gd name="T62" fmla="*/ 77 w 297"/>
                <a:gd name="T63" fmla="*/ 65660 h 74"/>
                <a:gd name="T64" fmla="*/ 79 w 297"/>
                <a:gd name="T65" fmla="*/ 65660 h 74"/>
                <a:gd name="T66" fmla="*/ 81 w 297"/>
                <a:gd name="T67" fmla="*/ 64601 h 74"/>
                <a:gd name="T68" fmla="*/ 83 w 297"/>
                <a:gd name="T69" fmla="*/ 64601 h 74"/>
                <a:gd name="T70" fmla="*/ 86 w 297"/>
                <a:gd name="T71" fmla="*/ 64601 h 74"/>
                <a:gd name="T72" fmla="*/ 90 w 297"/>
                <a:gd name="T73" fmla="*/ 64601 h 74"/>
                <a:gd name="T74" fmla="*/ 91 w 297"/>
                <a:gd name="T75" fmla="*/ 64601 h 74"/>
                <a:gd name="T76" fmla="*/ 94 w 297"/>
                <a:gd name="T77" fmla="*/ 65660 h 74"/>
                <a:gd name="T78" fmla="*/ 96 w 297"/>
                <a:gd name="T79" fmla="*/ 65660 h 74"/>
                <a:gd name="T80" fmla="*/ 98 w 297"/>
                <a:gd name="T81" fmla="*/ 65660 h 74"/>
                <a:gd name="T82" fmla="*/ 100 w 297"/>
                <a:gd name="T83" fmla="*/ 65660 h 74"/>
                <a:gd name="T84" fmla="*/ 102 w 297"/>
                <a:gd name="T85" fmla="*/ 65660 h 74"/>
                <a:gd name="T86" fmla="*/ 106 w 297"/>
                <a:gd name="T87" fmla="*/ 64601 h 74"/>
                <a:gd name="T88" fmla="*/ 108 w 297"/>
                <a:gd name="T89" fmla="*/ 64601 h 74"/>
                <a:gd name="T90" fmla="*/ 111 w 297"/>
                <a:gd name="T91" fmla="*/ 62743 h 74"/>
                <a:gd name="T92" fmla="*/ 113 w 297"/>
                <a:gd name="T93" fmla="*/ 60269 h 74"/>
                <a:gd name="T94" fmla="*/ 115 w 297"/>
                <a:gd name="T95" fmla="*/ 59844 h 74"/>
                <a:gd name="T96" fmla="*/ 118 w 297"/>
                <a:gd name="T97" fmla="*/ 55542 h 74"/>
                <a:gd name="T98" fmla="*/ 119 w 297"/>
                <a:gd name="T99" fmla="*/ 52457 h 74"/>
                <a:gd name="T100" fmla="*/ 122 w 297"/>
                <a:gd name="T101" fmla="*/ 47779 h 74"/>
                <a:gd name="T102" fmla="*/ 125 w 297"/>
                <a:gd name="T103" fmla="*/ 38686 h 74"/>
                <a:gd name="T104" fmla="*/ 126 w 297"/>
                <a:gd name="T105" fmla="*/ 29220 h 74"/>
                <a:gd name="T106" fmla="*/ 130 w 297"/>
                <a:gd name="T107" fmla="*/ 19620 h 74"/>
                <a:gd name="T108" fmla="*/ 132 w 297"/>
                <a:gd name="T109" fmla="*/ 9185 h 74"/>
                <a:gd name="T110" fmla="*/ 133 w 297"/>
                <a:gd name="T111" fmla="*/ 1755 h 7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97"/>
                <a:gd name="T169" fmla="*/ 0 h 74"/>
                <a:gd name="T170" fmla="*/ 297 w 297"/>
                <a:gd name="T171" fmla="*/ 74 h 7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97" h="74">
                  <a:moveTo>
                    <a:pt x="0" y="74"/>
                  </a:moveTo>
                  <a:lnTo>
                    <a:pt x="0" y="74"/>
                  </a:lnTo>
                  <a:lnTo>
                    <a:pt x="2" y="74"/>
                  </a:lnTo>
                  <a:lnTo>
                    <a:pt x="4" y="74"/>
                  </a:lnTo>
                  <a:lnTo>
                    <a:pt x="5" y="74"/>
                  </a:lnTo>
                  <a:lnTo>
                    <a:pt x="7" y="74"/>
                  </a:lnTo>
                  <a:lnTo>
                    <a:pt x="9" y="74"/>
                  </a:lnTo>
                  <a:lnTo>
                    <a:pt x="10" y="74"/>
                  </a:lnTo>
                  <a:lnTo>
                    <a:pt x="12" y="74"/>
                  </a:lnTo>
                  <a:lnTo>
                    <a:pt x="14" y="74"/>
                  </a:lnTo>
                  <a:lnTo>
                    <a:pt x="15" y="74"/>
                  </a:lnTo>
                  <a:lnTo>
                    <a:pt x="17" y="74"/>
                  </a:lnTo>
                  <a:lnTo>
                    <a:pt x="19" y="74"/>
                  </a:lnTo>
                  <a:lnTo>
                    <a:pt x="19" y="72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4" y="72"/>
                  </a:lnTo>
                  <a:lnTo>
                    <a:pt x="26" y="72"/>
                  </a:lnTo>
                  <a:lnTo>
                    <a:pt x="27" y="71"/>
                  </a:lnTo>
                  <a:lnTo>
                    <a:pt x="29" y="71"/>
                  </a:lnTo>
                  <a:lnTo>
                    <a:pt x="31" y="71"/>
                  </a:lnTo>
                  <a:lnTo>
                    <a:pt x="32" y="71"/>
                  </a:lnTo>
                  <a:lnTo>
                    <a:pt x="34" y="69"/>
                  </a:lnTo>
                  <a:lnTo>
                    <a:pt x="36" y="69"/>
                  </a:lnTo>
                  <a:lnTo>
                    <a:pt x="37" y="69"/>
                  </a:lnTo>
                  <a:lnTo>
                    <a:pt x="39" y="69"/>
                  </a:lnTo>
                  <a:lnTo>
                    <a:pt x="41" y="69"/>
                  </a:lnTo>
                  <a:lnTo>
                    <a:pt x="42" y="69"/>
                  </a:lnTo>
                  <a:lnTo>
                    <a:pt x="44" y="69"/>
                  </a:lnTo>
                  <a:lnTo>
                    <a:pt x="46" y="69"/>
                  </a:lnTo>
                  <a:lnTo>
                    <a:pt x="47" y="69"/>
                  </a:lnTo>
                  <a:lnTo>
                    <a:pt x="49" y="69"/>
                  </a:lnTo>
                  <a:lnTo>
                    <a:pt x="51" y="69"/>
                  </a:lnTo>
                  <a:lnTo>
                    <a:pt x="52" y="69"/>
                  </a:lnTo>
                  <a:lnTo>
                    <a:pt x="54" y="69"/>
                  </a:lnTo>
                  <a:lnTo>
                    <a:pt x="56" y="69"/>
                  </a:lnTo>
                  <a:lnTo>
                    <a:pt x="56" y="71"/>
                  </a:lnTo>
                  <a:lnTo>
                    <a:pt x="57" y="71"/>
                  </a:lnTo>
                  <a:lnTo>
                    <a:pt x="59" y="71"/>
                  </a:lnTo>
                  <a:lnTo>
                    <a:pt x="61" y="71"/>
                  </a:lnTo>
                  <a:lnTo>
                    <a:pt x="62" y="71"/>
                  </a:lnTo>
                  <a:lnTo>
                    <a:pt x="64" y="71"/>
                  </a:lnTo>
                  <a:lnTo>
                    <a:pt x="66" y="71"/>
                  </a:lnTo>
                  <a:lnTo>
                    <a:pt x="67" y="71"/>
                  </a:lnTo>
                  <a:lnTo>
                    <a:pt x="69" y="71"/>
                  </a:lnTo>
                  <a:lnTo>
                    <a:pt x="71" y="71"/>
                  </a:lnTo>
                  <a:lnTo>
                    <a:pt x="71" y="72"/>
                  </a:lnTo>
                  <a:lnTo>
                    <a:pt x="72" y="72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76" y="72"/>
                  </a:lnTo>
                  <a:lnTo>
                    <a:pt x="77" y="72"/>
                  </a:lnTo>
                  <a:lnTo>
                    <a:pt x="77" y="71"/>
                  </a:lnTo>
                  <a:lnTo>
                    <a:pt x="79" y="71"/>
                  </a:lnTo>
                  <a:lnTo>
                    <a:pt x="81" y="71"/>
                  </a:lnTo>
                  <a:lnTo>
                    <a:pt x="83" y="71"/>
                  </a:lnTo>
                  <a:lnTo>
                    <a:pt x="83" y="72"/>
                  </a:lnTo>
                  <a:lnTo>
                    <a:pt x="84" y="71"/>
                  </a:lnTo>
                  <a:lnTo>
                    <a:pt x="86" y="71"/>
                  </a:lnTo>
                  <a:lnTo>
                    <a:pt x="88" y="71"/>
                  </a:lnTo>
                  <a:lnTo>
                    <a:pt x="89" y="71"/>
                  </a:lnTo>
                  <a:lnTo>
                    <a:pt x="91" y="71"/>
                  </a:lnTo>
                  <a:lnTo>
                    <a:pt x="93" y="71"/>
                  </a:lnTo>
                  <a:lnTo>
                    <a:pt x="94" y="71"/>
                  </a:lnTo>
                  <a:lnTo>
                    <a:pt x="96" y="71"/>
                  </a:lnTo>
                  <a:lnTo>
                    <a:pt x="98" y="71"/>
                  </a:lnTo>
                  <a:lnTo>
                    <a:pt x="99" y="71"/>
                  </a:lnTo>
                  <a:lnTo>
                    <a:pt x="101" y="71"/>
                  </a:lnTo>
                  <a:lnTo>
                    <a:pt x="101" y="69"/>
                  </a:lnTo>
                  <a:lnTo>
                    <a:pt x="103" y="69"/>
                  </a:lnTo>
                  <a:lnTo>
                    <a:pt x="104" y="69"/>
                  </a:lnTo>
                  <a:lnTo>
                    <a:pt x="106" y="69"/>
                  </a:lnTo>
                  <a:lnTo>
                    <a:pt x="108" y="69"/>
                  </a:lnTo>
                  <a:lnTo>
                    <a:pt x="108" y="67"/>
                  </a:lnTo>
                  <a:lnTo>
                    <a:pt x="109" y="67"/>
                  </a:lnTo>
                  <a:lnTo>
                    <a:pt x="111" y="67"/>
                  </a:lnTo>
                  <a:lnTo>
                    <a:pt x="111" y="66"/>
                  </a:lnTo>
                  <a:lnTo>
                    <a:pt x="113" y="66"/>
                  </a:lnTo>
                  <a:lnTo>
                    <a:pt x="114" y="64"/>
                  </a:lnTo>
                  <a:lnTo>
                    <a:pt x="116" y="64"/>
                  </a:lnTo>
                  <a:lnTo>
                    <a:pt x="118" y="64"/>
                  </a:lnTo>
                  <a:lnTo>
                    <a:pt x="118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2"/>
                  </a:lnTo>
                  <a:lnTo>
                    <a:pt x="124" y="62"/>
                  </a:lnTo>
                  <a:lnTo>
                    <a:pt x="126" y="62"/>
                  </a:lnTo>
                  <a:lnTo>
                    <a:pt x="128" y="62"/>
                  </a:lnTo>
                  <a:lnTo>
                    <a:pt x="129" y="62"/>
                  </a:lnTo>
                  <a:lnTo>
                    <a:pt x="131" y="62"/>
                  </a:lnTo>
                  <a:lnTo>
                    <a:pt x="133" y="62"/>
                  </a:lnTo>
                  <a:lnTo>
                    <a:pt x="134" y="62"/>
                  </a:lnTo>
                  <a:lnTo>
                    <a:pt x="134" y="64"/>
                  </a:lnTo>
                  <a:lnTo>
                    <a:pt x="136" y="64"/>
                  </a:lnTo>
                  <a:lnTo>
                    <a:pt x="138" y="64"/>
                  </a:lnTo>
                  <a:lnTo>
                    <a:pt x="139" y="64"/>
                  </a:lnTo>
                  <a:lnTo>
                    <a:pt x="141" y="64"/>
                  </a:lnTo>
                  <a:lnTo>
                    <a:pt x="141" y="66"/>
                  </a:lnTo>
                  <a:lnTo>
                    <a:pt x="143" y="66"/>
                  </a:lnTo>
                  <a:lnTo>
                    <a:pt x="145" y="66"/>
                  </a:lnTo>
                  <a:lnTo>
                    <a:pt x="146" y="66"/>
                  </a:lnTo>
                  <a:lnTo>
                    <a:pt x="146" y="67"/>
                  </a:lnTo>
                  <a:lnTo>
                    <a:pt x="148" y="67"/>
                  </a:lnTo>
                  <a:lnTo>
                    <a:pt x="150" y="67"/>
                  </a:lnTo>
                  <a:lnTo>
                    <a:pt x="151" y="67"/>
                  </a:lnTo>
                  <a:lnTo>
                    <a:pt x="153" y="67"/>
                  </a:lnTo>
                  <a:lnTo>
                    <a:pt x="155" y="67"/>
                  </a:lnTo>
                  <a:lnTo>
                    <a:pt x="156" y="69"/>
                  </a:lnTo>
                  <a:lnTo>
                    <a:pt x="158" y="69"/>
                  </a:lnTo>
                  <a:lnTo>
                    <a:pt x="160" y="69"/>
                  </a:lnTo>
                  <a:lnTo>
                    <a:pt x="161" y="69"/>
                  </a:lnTo>
                  <a:lnTo>
                    <a:pt x="163" y="69"/>
                  </a:lnTo>
                  <a:lnTo>
                    <a:pt x="165" y="69"/>
                  </a:lnTo>
                  <a:lnTo>
                    <a:pt x="166" y="69"/>
                  </a:lnTo>
                  <a:lnTo>
                    <a:pt x="166" y="67"/>
                  </a:lnTo>
                  <a:lnTo>
                    <a:pt x="168" y="67"/>
                  </a:lnTo>
                  <a:lnTo>
                    <a:pt x="170" y="67"/>
                  </a:lnTo>
                  <a:lnTo>
                    <a:pt x="171" y="67"/>
                  </a:lnTo>
                  <a:lnTo>
                    <a:pt x="173" y="67"/>
                  </a:lnTo>
                  <a:lnTo>
                    <a:pt x="175" y="66"/>
                  </a:lnTo>
                  <a:lnTo>
                    <a:pt x="176" y="66"/>
                  </a:lnTo>
                  <a:lnTo>
                    <a:pt x="178" y="66"/>
                  </a:lnTo>
                  <a:lnTo>
                    <a:pt x="180" y="66"/>
                  </a:lnTo>
                  <a:lnTo>
                    <a:pt x="181" y="66"/>
                  </a:lnTo>
                  <a:lnTo>
                    <a:pt x="183" y="66"/>
                  </a:lnTo>
                  <a:lnTo>
                    <a:pt x="185" y="66"/>
                  </a:lnTo>
                  <a:lnTo>
                    <a:pt x="186" y="66"/>
                  </a:lnTo>
                  <a:lnTo>
                    <a:pt x="188" y="66"/>
                  </a:lnTo>
                  <a:lnTo>
                    <a:pt x="190" y="66"/>
                  </a:lnTo>
                  <a:lnTo>
                    <a:pt x="191" y="66"/>
                  </a:lnTo>
                  <a:lnTo>
                    <a:pt x="193" y="66"/>
                  </a:lnTo>
                  <a:lnTo>
                    <a:pt x="195" y="66"/>
                  </a:lnTo>
                  <a:lnTo>
                    <a:pt x="196" y="66"/>
                  </a:lnTo>
                  <a:lnTo>
                    <a:pt x="198" y="66"/>
                  </a:lnTo>
                  <a:lnTo>
                    <a:pt x="198" y="67"/>
                  </a:lnTo>
                  <a:lnTo>
                    <a:pt x="200" y="67"/>
                  </a:lnTo>
                  <a:lnTo>
                    <a:pt x="202" y="67"/>
                  </a:lnTo>
                  <a:lnTo>
                    <a:pt x="203" y="67"/>
                  </a:lnTo>
                  <a:lnTo>
                    <a:pt x="205" y="67"/>
                  </a:lnTo>
                  <a:lnTo>
                    <a:pt x="207" y="67"/>
                  </a:lnTo>
                  <a:lnTo>
                    <a:pt x="208" y="67"/>
                  </a:lnTo>
                  <a:lnTo>
                    <a:pt x="210" y="67"/>
                  </a:lnTo>
                  <a:lnTo>
                    <a:pt x="212" y="67"/>
                  </a:lnTo>
                  <a:lnTo>
                    <a:pt x="213" y="67"/>
                  </a:lnTo>
                  <a:lnTo>
                    <a:pt x="215" y="67"/>
                  </a:lnTo>
                  <a:lnTo>
                    <a:pt x="217" y="67"/>
                  </a:lnTo>
                  <a:lnTo>
                    <a:pt x="218" y="67"/>
                  </a:lnTo>
                  <a:lnTo>
                    <a:pt x="220" y="67"/>
                  </a:lnTo>
                  <a:lnTo>
                    <a:pt x="222" y="67"/>
                  </a:lnTo>
                  <a:lnTo>
                    <a:pt x="222" y="69"/>
                  </a:lnTo>
                  <a:lnTo>
                    <a:pt x="222" y="67"/>
                  </a:lnTo>
                  <a:lnTo>
                    <a:pt x="223" y="67"/>
                  </a:lnTo>
                  <a:lnTo>
                    <a:pt x="225" y="67"/>
                  </a:lnTo>
                  <a:lnTo>
                    <a:pt x="225" y="66"/>
                  </a:lnTo>
                  <a:lnTo>
                    <a:pt x="227" y="66"/>
                  </a:lnTo>
                  <a:lnTo>
                    <a:pt x="228" y="66"/>
                  </a:lnTo>
                  <a:lnTo>
                    <a:pt x="230" y="66"/>
                  </a:lnTo>
                  <a:lnTo>
                    <a:pt x="232" y="66"/>
                  </a:lnTo>
                  <a:lnTo>
                    <a:pt x="233" y="66"/>
                  </a:lnTo>
                  <a:lnTo>
                    <a:pt x="235" y="66"/>
                  </a:lnTo>
                  <a:lnTo>
                    <a:pt x="237" y="64"/>
                  </a:lnTo>
                  <a:lnTo>
                    <a:pt x="238" y="64"/>
                  </a:lnTo>
                  <a:lnTo>
                    <a:pt x="240" y="64"/>
                  </a:lnTo>
                  <a:lnTo>
                    <a:pt x="242" y="64"/>
                  </a:lnTo>
                  <a:lnTo>
                    <a:pt x="243" y="64"/>
                  </a:lnTo>
                  <a:lnTo>
                    <a:pt x="243" y="62"/>
                  </a:lnTo>
                  <a:lnTo>
                    <a:pt x="245" y="62"/>
                  </a:lnTo>
                  <a:lnTo>
                    <a:pt x="247" y="62"/>
                  </a:lnTo>
                  <a:lnTo>
                    <a:pt x="247" y="61"/>
                  </a:lnTo>
                  <a:lnTo>
                    <a:pt x="248" y="61"/>
                  </a:lnTo>
                  <a:lnTo>
                    <a:pt x="250" y="61"/>
                  </a:lnTo>
                  <a:lnTo>
                    <a:pt x="252" y="59"/>
                  </a:lnTo>
                  <a:lnTo>
                    <a:pt x="253" y="59"/>
                  </a:lnTo>
                  <a:lnTo>
                    <a:pt x="255" y="57"/>
                  </a:lnTo>
                  <a:lnTo>
                    <a:pt x="257" y="57"/>
                  </a:lnTo>
                  <a:lnTo>
                    <a:pt x="257" y="56"/>
                  </a:lnTo>
                  <a:lnTo>
                    <a:pt x="259" y="56"/>
                  </a:lnTo>
                  <a:lnTo>
                    <a:pt x="260" y="54"/>
                  </a:lnTo>
                  <a:lnTo>
                    <a:pt x="262" y="54"/>
                  </a:lnTo>
                  <a:lnTo>
                    <a:pt x="262" y="52"/>
                  </a:lnTo>
                  <a:lnTo>
                    <a:pt x="264" y="52"/>
                  </a:lnTo>
                  <a:lnTo>
                    <a:pt x="264" y="50"/>
                  </a:lnTo>
                  <a:lnTo>
                    <a:pt x="265" y="50"/>
                  </a:lnTo>
                  <a:lnTo>
                    <a:pt x="265" y="49"/>
                  </a:lnTo>
                  <a:lnTo>
                    <a:pt x="267" y="47"/>
                  </a:lnTo>
                  <a:lnTo>
                    <a:pt x="267" y="45"/>
                  </a:lnTo>
                  <a:lnTo>
                    <a:pt x="269" y="45"/>
                  </a:lnTo>
                  <a:lnTo>
                    <a:pt x="269" y="44"/>
                  </a:lnTo>
                  <a:lnTo>
                    <a:pt x="270" y="42"/>
                  </a:lnTo>
                  <a:lnTo>
                    <a:pt x="270" y="40"/>
                  </a:lnTo>
                  <a:lnTo>
                    <a:pt x="272" y="40"/>
                  </a:lnTo>
                  <a:lnTo>
                    <a:pt x="272" y="39"/>
                  </a:lnTo>
                  <a:lnTo>
                    <a:pt x="272" y="37"/>
                  </a:lnTo>
                  <a:lnTo>
                    <a:pt x="274" y="35"/>
                  </a:lnTo>
                  <a:lnTo>
                    <a:pt x="274" y="34"/>
                  </a:lnTo>
                  <a:lnTo>
                    <a:pt x="275" y="32"/>
                  </a:lnTo>
                  <a:lnTo>
                    <a:pt x="275" y="30"/>
                  </a:lnTo>
                  <a:lnTo>
                    <a:pt x="277" y="29"/>
                  </a:lnTo>
                  <a:lnTo>
                    <a:pt x="279" y="27"/>
                  </a:lnTo>
                  <a:lnTo>
                    <a:pt x="279" y="25"/>
                  </a:lnTo>
                  <a:lnTo>
                    <a:pt x="280" y="24"/>
                  </a:lnTo>
                  <a:lnTo>
                    <a:pt x="280" y="22"/>
                  </a:lnTo>
                  <a:lnTo>
                    <a:pt x="280" y="20"/>
                  </a:lnTo>
                  <a:lnTo>
                    <a:pt x="282" y="20"/>
                  </a:lnTo>
                  <a:lnTo>
                    <a:pt x="282" y="19"/>
                  </a:lnTo>
                  <a:lnTo>
                    <a:pt x="282" y="17"/>
                  </a:lnTo>
                  <a:lnTo>
                    <a:pt x="284" y="17"/>
                  </a:lnTo>
                  <a:lnTo>
                    <a:pt x="284" y="15"/>
                  </a:lnTo>
                  <a:lnTo>
                    <a:pt x="284" y="14"/>
                  </a:lnTo>
                  <a:lnTo>
                    <a:pt x="285" y="12"/>
                  </a:lnTo>
                  <a:lnTo>
                    <a:pt x="285" y="10"/>
                  </a:lnTo>
                  <a:lnTo>
                    <a:pt x="287" y="9"/>
                  </a:lnTo>
                  <a:lnTo>
                    <a:pt x="287" y="7"/>
                  </a:lnTo>
                  <a:lnTo>
                    <a:pt x="289" y="7"/>
                  </a:lnTo>
                  <a:lnTo>
                    <a:pt x="289" y="5"/>
                  </a:lnTo>
                  <a:lnTo>
                    <a:pt x="290" y="4"/>
                  </a:lnTo>
                  <a:lnTo>
                    <a:pt x="290" y="2"/>
                  </a:lnTo>
                  <a:lnTo>
                    <a:pt x="292" y="2"/>
                  </a:lnTo>
                  <a:lnTo>
                    <a:pt x="294" y="0"/>
                  </a:lnTo>
                  <a:lnTo>
                    <a:pt x="295" y="0"/>
                  </a:lnTo>
                  <a:lnTo>
                    <a:pt x="297" y="0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1462" y="3332"/>
              <a:ext cx="280" cy="119"/>
            </a:xfrm>
            <a:custGeom>
              <a:avLst/>
              <a:gdLst>
                <a:gd name="T0" fmla="*/ 3 w 297"/>
                <a:gd name="T1" fmla="*/ 19161 h 72"/>
                <a:gd name="T2" fmla="*/ 8 w 297"/>
                <a:gd name="T3" fmla="*/ 28168 h 72"/>
                <a:gd name="T4" fmla="*/ 8 w 297"/>
                <a:gd name="T5" fmla="*/ 41967 h 72"/>
                <a:gd name="T6" fmla="*/ 8 w 297"/>
                <a:gd name="T7" fmla="*/ 54563 h 72"/>
                <a:gd name="T8" fmla="*/ 11 w 297"/>
                <a:gd name="T9" fmla="*/ 64315 h 72"/>
                <a:gd name="T10" fmla="*/ 14 w 297"/>
                <a:gd name="T11" fmla="*/ 71321 h 72"/>
                <a:gd name="T12" fmla="*/ 16 w 297"/>
                <a:gd name="T13" fmla="*/ 73605 h 72"/>
                <a:gd name="T14" fmla="*/ 19 w 297"/>
                <a:gd name="T15" fmla="*/ 78233 h 72"/>
                <a:gd name="T16" fmla="*/ 21 w 297"/>
                <a:gd name="T17" fmla="*/ 78233 h 72"/>
                <a:gd name="T18" fmla="*/ 22 w 297"/>
                <a:gd name="T19" fmla="*/ 78233 h 72"/>
                <a:gd name="T20" fmla="*/ 25 w 297"/>
                <a:gd name="T21" fmla="*/ 78233 h 72"/>
                <a:gd name="T22" fmla="*/ 27 w 297"/>
                <a:gd name="T23" fmla="*/ 75935 h 72"/>
                <a:gd name="T24" fmla="*/ 29 w 297"/>
                <a:gd name="T25" fmla="*/ 78233 h 72"/>
                <a:gd name="T26" fmla="*/ 32 w 297"/>
                <a:gd name="T27" fmla="*/ 78233 h 72"/>
                <a:gd name="T28" fmla="*/ 35 w 297"/>
                <a:gd name="T29" fmla="*/ 78233 h 72"/>
                <a:gd name="T30" fmla="*/ 37 w 297"/>
                <a:gd name="T31" fmla="*/ 78233 h 72"/>
                <a:gd name="T32" fmla="*/ 39 w 297"/>
                <a:gd name="T33" fmla="*/ 79689 h 72"/>
                <a:gd name="T34" fmla="*/ 41 w 297"/>
                <a:gd name="T35" fmla="*/ 79689 h 72"/>
                <a:gd name="T36" fmla="*/ 43 w 297"/>
                <a:gd name="T37" fmla="*/ 82041 h 72"/>
                <a:gd name="T38" fmla="*/ 46 w 297"/>
                <a:gd name="T39" fmla="*/ 82041 h 72"/>
                <a:gd name="T40" fmla="*/ 48 w 297"/>
                <a:gd name="T41" fmla="*/ 82041 h 72"/>
                <a:gd name="T42" fmla="*/ 50 w 297"/>
                <a:gd name="T43" fmla="*/ 82041 h 72"/>
                <a:gd name="T44" fmla="*/ 52 w 297"/>
                <a:gd name="T45" fmla="*/ 82041 h 72"/>
                <a:gd name="T46" fmla="*/ 55 w 297"/>
                <a:gd name="T47" fmla="*/ 82041 h 72"/>
                <a:gd name="T48" fmla="*/ 57 w 297"/>
                <a:gd name="T49" fmla="*/ 82041 h 72"/>
                <a:gd name="T50" fmla="*/ 58 w 297"/>
                <a:gd name="T51" fmla="*/ 82041 h 72"/>
                <a:gd name="T52" fmla="*/ 61 w 297"/>
                <a:gd name="T53" fmla="*/ 79689 h 72"/>
                <a:gd name="T54" fmla="*/ 64 w 297"/>
                <a:gd name="T55" fmla="*/ 79689 h 72"/>
                <a:gd name="T56" fmla="*/ 66 w 297"/>
                <a:gd name="T57" fmla="*/ 79689 h 72"/>
                <a:gd name="T58" fmla="*/ 69 w 297"/>
                <a:gd name="T59" fmla="*/ 78233 h 72"/>
                <a:gd name="T60" fmla="*/ 71 w 297"/>
                <a:gd name="T61" fmla="*/ 78233 h 72"/>
                <a:gd name="T62" fmla="*/ 73 w 297"/>
                <a:gd name="T63" fmla="*/ 78233 h 72"/>
                <a:gd name="T64" fmla="*/ 75 w 297"/>
                <a:gd name="T65" fmla="*/ 75935 h 72"/>
                <a:gd name="T66" fmla="*/ 77 w 297"/>
                <a:gd name="T67" fmla="*/ 73605 h 72"/>
                <a:gd name="T68" fmla="*/ 80 w 297"/>
                <a:gd name="T69" fmla="*/ 71321 h 72"/>
                <a:gd name="T70" fmla="*/ 82 w 297"/>
                <a:gd name="T71" fmla="*/ 66128 h 72"/>
                <a:gd name="T72" fmla="*/ 85 w 297"/>
                <a:gd name="T73" fmla="*/ 62427 h 72"/>
                <a:gd name="T74" fmla="*/ 87 w 297"/>
                <a:gd name="T75" fmla="*/ 54563 h 72"/>
                <a:gd name="T76" fmla="*/ 89 w 297"/>
                <a:gd name="T77" fmla="*/ 45212 h 72"/>
                <a:gd name="T78" fmla="*/ 91 w 297"/>
                <a:gd name="T79" fmla="*/ 36533 h 72"/>
                <a:gd name="T80" fmla="*/ 92 w 297"/>
                <a:gd name="T81" fmla="*/ 24921 h 72"/>
                <a:gd name="T82" fmla="*/ 96 w 297"/>
                <a:gd name="T83" fmla="*/ 12588 h 72"/>
                <a:gd name="T84" fmla="*/ 98 w 297"/>
                <a:gd name="T85" fmla="*/ 5362 h 72"/>
                <a:gd name="T86" fmla="*/ 101 w 297"/>
                <a:gd name="T87" fmla="*/ 0 h 72"/>
                <a:gd name="T88" fmla="*/ 104 w 297"/>
                <a:gd name="T89" fmla="*/ 0 h 72"/>
                <a:gd name="T90" fmla="*/ 104 w 297"/>
                <a:gd name="T91" fmla="*/ 5362 h 72"/>
                <a:gd name="T92" fmla="*/ 108 w 297"/>
                <a:gd name="T93" fmla="*/ 14647 h 72"/>
                <a:gd name="T94" fmla="*/ 110 w 297"/>
                <a:gd name="T95" fmla="*/ 26109 h 72"/>
                <a:gd name="T96" fmla="*/ 110 w 297"/>
                <a:gd name="T97" fmla="*/ 37771 h 72"/>
                <a:gd name="T98" fmla="*/ 115 w 297"/>
                <a:gd name="T99" fmla="*/ 48517 h 72"/>
                <a:gd name="T100" fmla="*/ 117 w 297"/>
                <a:gd name="T101" fmla="*/ 56832 h 72"/>
                <a:gd name="T102" fmla="*/ 117 w 297"/>
                <a:gd name="T103" fmla="*/ 62427 h 72"/>
                <a:gd name="T104" fmla="*/ 122 w 297"/>
                <a:gd name="T105" fmla="*/ 66128 h 72"/>
                <a:gd name="T106" fmla="*/ 124 w 297"/>
                <a:gd name="T107" fmla="*/ 68076 h 72"/>
                <a:gd name="T108" fmla="*/ 124 w 297"/>
                <a:gd name="T109" fmla="*/ 70098 h 72"/>
                <a:gd name="T110" fmla="*/ 128 w 297"/>
                <a:gd name="T111" fmla="*/ 70098 h 7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97"/>
                <a:gd name="T169" fmla="*/ 0 h 72"/>
                <a:gd name="T170" fmla="*/ 297 w 297"/>
                <a:gd name="T171" fmla="*/ 72 h 7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97" h="72">
                  <a:moveTo>
                    <a:pt x="0" y="13"/>
                  </a:moveTo>
                  <a:lnTo>
                    <a:pt x="0" y="13"/>
                  </a:lnTo>
                  <a:lnTo>
                    <a:pt x="2" y="13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5" y="18"/>
                  </a:lnTo>
                  <a:lnTo>
                    <a:pt x="7" y="20"/>
                  </a:lnTo>
                  <a:lnTo>
                    <a:pt x="7" y="22"/>
                  </a:lnTo>
                  <a:lnTo>
                    <a:pt x="8" y="23"/>
                  </a:lnTo>
                  <a:lnTo>
                    <a:pt x="8" y="25"/>
                  </a:lnTo>
                  <a:lnTo>
                    <a:pt x="10" y="25"/>
                  </a:lnTo>
                  <a:lnTo>
                    <a:pt x="10" y="27"/>
                  </a:lnTo>
                  <a:lnTo>
                    <a:pt x="10" y="28"/>
                  </a:lnTo>
                  <a:lnTo>
                    <a:pt x="12" y="30"/>
                  </a:lnTo>
                  <a:lnTo>
                    <a:pt x="12" y="32"/>
                  </a:lnTo>
                  <a:lnTo>
                    <a:pt x="13" y="33"/>
                  </a:lnTo>
                  <a:lnTo>
                    <a:pt x="13" y="35"/>
                  </a:lnTo>
                  <a:lnTo>
                    <a:pt x="15" y="37"/>
                  </a:lnTo>
                  <a:lnTo>
                    <a:pt x="15" y="38"/>
                  </a:lnTo>
                  <a:lnTo>
                    <a:pt x="17" y="40"/>
                  </a:lnTo>
                  <a:lnTo>
                    <a:pt x="17" y="42"/>
                  </a:lnTo>
                  <a:lnTo>
                    <a:pt x="17" y="43"/>
                  </a:lnTo>
                  <a:lnTo>
                    <a:pt x="18" y="45"/>
                  </a:lnTo>
                  <a:lnTo>
                    <a:pt x="18" y="47"/>
                  </a:lnTo>
                  <a:lnTo>
                    <a:pt x="20" y="48"/>
                  </a:lnTo>
                  <a:lnTo>
                    <a:pt x="20" y="50"/>
                  </a:lnTo>
                  <a:lnTo>
                    <a:pt x="22" y="52"/>
                  </a:lnTo>
                  <a:lnTo>
                    <a:pt x="22" y="53"/>
                  </a:lnTo>
                  <a:lnTo>
                    <a:pt x="24" y="55"/>
                  </a:lnTo>
                  <a:lnTo>
                    <a:pt x="25" y="55"/>
                  </a:lnTo>
                  <a:lnTo>
                    <a:pt x="25" y="57"/>
                  </a:lnTo>
                  <a:lnTo>
                    <a:pt x="27" y="57"/>
                  </a:lnTo>
                  <a:lnTo>
                    <a:pt x="27" y="58"/>
                  </a:lnTo>
                  <a:lnTo>
                    <a:pt x="29" y="60"/>
                  </a:lnTo>
                  <a:lnTo>
                    <a:pt x="29" y="62"/>
                  </a:lnTo>
                  <a:lnTo>
                    <a:pt x="30" y="62"/>
                  </a:lnTo>
                  <a:lnTo>
                    <a:pt x="30" y="63"/>
                  </a:lnTo>
                  <a:lnTo>
                    <a:pt x="32" y="63"/>
                  </a:lnTo>
                  <a:lnTo>
                    <a:pt x="32" y="65"/>
                  </a:lnTo>
                  <a:lnTo>
                    <a:pt x="34" y="65"/>
                  </a:lnTo>
                  <a:lnTo>
                    <a:pt x="35" y="65"/>
                  </a:lnTo>
                  <a:lnTo>
                    <a:pt x="37" y="67"/>
                  </a:lnTo>
                  <a:lnTo>
                    <a:pt x="39" y="67"/>
                  </a:lnTo>
                  <a:lnTo>
                    <a:pt x="40" y="67"/>
                  </a:lnTo>
                  <a:lnTo>
                    <a:pt x="40" y="69"/>
                  </a:lnTo>
                  <a:lnTo>
                    <a:pt x="42" y="69"/>
                  </a:lnTo>
                  <a:lnTo>
                    <a:pt x="44" y="69"/>
                  </a:lnTo>
                  <a:lnTo>
                    <a:pt x="45" y="69"/>
                  </a:lnTo>
                  <a:lnTo>
                    <a:pt x="47" y="69"/>
                  </a:lnTo>
                  <a:lnTo>
                    <a:pt x="49" y="69"/>
                  </a:lnTo>
                  <a:lnTo>
                    <a:pt x="50" y="69"/>
                  </a:lnTo>
                  <a:lnTo>
                    <a:pt x="52" y="69"/>
                  </a:lnTo>
                  <a:lnTo>
                    <a:pt x="52" y="67"/>
                  </a:lnTo>
                  <a:lnTo>
                    <a:pt x="54" y="67"/>
                  </a:lnTo>
                  <a:lnTo>
                    <a:pt x="55" y="67"/>
                  </a:lnTo>
                  <a:lnTo>
                    <a:pt x="55" y="69"/>
                  </a:lnTo>
                  <a:lnTo>
                    <a:pt x="57" y="69"/>
                  </a:lnTo>
                  <a:lnTo>
                    <a:pt x="57" y="67"/>
                  </a:lnTo>
                  <a:lnTo>
                    <a:pt x="59" y="67"/>
                  </a:lnTo>
                  <a:lnTo>
                    <a:pt x="60" y="67"/>
                  </a:lnTo>
                  <a:lnTo>
                    <a:pt x="62" y="67"/>
                  </a:lnTo>
                  <a:lnTo>
                    <a:pt x="62" y="69"/>
                  </a:lnTo>
                  <a:lnTo>
                    <a:pt x="64" y="69"/>
                  </a:lnTo>
                  <a:lnTo>
                    <a:pt x="65" y="69"/>
                  </a:lnTo>
                  <a:lnTo>
                    <a:pt x="67" y="69"/>
                  </a:lnTo>
                  <a:lnTo>
                    <a:pt x="69" y="69"/>
                  </a:lnTo>
                  <a:lnTo>
                    <a:pt x="70" y="69"/>
                  </a:lnTo>
                  <a:lnTo>
                    <a:pt x="72" y="69"/>
                  </a:lnTo>
                  <a:lnTo>
                    <a:pt x="74" y="69"/>
                  </a:lnTo>
                  <a:lnTo>
                    <a:pt x="75" y="69"/>
                  </a:lnTo>
                  <a:lnTo>
                    <a:pt x="77" y="69"/>
                  </a:lnTo>
                  <a:lnTo>
                    <a:pt x="79" y="69"/>
                  </a:lnTo>
                  <a:lnTo>
                    <a:pt x="81" y="69"/>
                  </a:lnTo>
                  <a:lnTo>
                    <a:pt x="82" y="69"/>
                  </a:lnTo>
                  <a:lnTo>
                    <a:pt x="84" y="69"/>
                  </a:lnTo>
                  <a:lnTo>
                    <a:pt x="86" y="70"/>
                  </a:lnTo>
                  <a:lnTo>
                    <a:pt x="87" y="70"/>
                  </a:lnTo>
                  <a:lnTo>
                    <a:pt x="89" y="70"/>
                  </a:lnTo>
                  <a:lnTo>
                    <a:pt x="91" y="70"/>
                  </a:lnTo>
                  <a:lnTo>
                    <a:pt x="92" y="70"/>
                  </a:lnTo>
                  <a:lnTo>
                    <a:pt x="94" y="70"/>
                  </a:lnTo>
                  <a:lnTo>
                    <a:pt x="96" y="70"/>
                  </a:lnTo>
                  <a:lnTo>
                    <a:pt x="97" y="70"/>
                  </a:lnTo>
                  <a:lnTo>
                    <a:pt x="97" y="72"/>
                  </a:lnTo>
                  <a:lnTo>
                    <a:pt x="99" y="72"/>
                  </a:lnTo>
                  <a:lnTo>
                    <a:pt x="101" y="72"/>
                  </a:lnTo>
                  <a:lnTo>
                    <a:pt x="102" y="72"/>
                  </a:lnTo>
                  <a:lnTo>
                    <a:pt x="104" y="72"/>
                  </a:lnTo>
                  <a:lnTo>
                    <a:pt x="106" y="72"/>
                  </a:lnTo>
                  <a:lnTo>
                    <a:pt x="107" y="72"/>
                  </a:lnTo>
                  <a:lnTo>
                    <a:pt x="109" y="72"/>
                  </a:lnTo>
                  <a:lnTo>
                    <a:pt x="111" y="72"/>
                  </a:lnTo>
                  <a:lnTo>
                    <a:pt x="112" y="72"/>
                  </a:lnTo>
                  <a:lnTo>
                    <a:pt x="114" y="72"/>
                  </a:lnTo>
                  <a:lnTo>
                    <a:pt x="116" y="72"/>
                  </a:lnTo>
                  <a:lnTo>
                    <a:pt x="117" y="72"/>
                  </a:lnTo>
                  <a:lnTo>
                    <a:pt x="119" y="72"/>
                  </a:lnTo>
                  <a:lnTo>
                    <a:pt x="121" y="72"/>
                  </a:lnTo>
                  <a:lnTo>
                    <a:pt x="122" y="72"/>
                  </a:lnTo>
                  <a:lnTo>
                    <a:pt x="124" y="72"/>
                  </a:lnTo>
                  <a:lnTo>
                    <a:pt x="126" y="72"/>
                  </a:lnTo>
                  <a:lnTo>
                    <a:pt x="127" y="72"/>
                  </a:lnTo>
                  <a:lnTo>
                    <a:pt x="129" y="72"/>
                  </a:lnTo>
                  <a:lnTo>
                    <a:pt x="131" y="72"/>
                  </a:lnTo>
                  <a:lnTo>
                    <a:pt x="132" y="72"/>
                  </a:lnTo>
                  <a:lnTo>
                    <a:pt x="134" y="72"/>
                  </a:lnTo>
                  <a:lnTo>
                    <a:pt x="136" y="72"/>
                  </a:lnTo>
                  <a:lnTo>
                    <a:pt x="137" y="72"/>
                  </a:lnTo>
                  <a:lnTo>
                    <a:pt x="137" y="70"/>
                  </a:lnTo>
                  <a:lnTo>
                    <a:pt x="139" y="70"/>
                  </a:lnTo>
                  <a:lnTo>
                    <a:pt x="141" y="70"/>
                  </a:lnTo>
                  <a:lnTo>
                    <a:pt x="143" y="70"/>
                  </a:lnTo>
                  <a:lnTo>
                    <a:pt x="144" y="70"/>
                  </a:lnTo>
                  <a:lnTo>
                    <a:pt x="146" y="70"/>
                  </a:lnTo>
                  <a:lnTo>
                    <a:pt x="148" y="70"/>
                  </a:lnTo>
                  <a:lnTo>
                    <a:pt x="149" y="70"/>
                  </a:lnTo>
                  <a:lnTo>
                    <a:pt x="151" y="70"/>
                  </a:lnTo>
                  <a:lnTo>
                    <a:pt x="153" y="70"/>
                  </a:lnTo>
                  <a:lnTo>
                    <a:pt x="154" y="69"/>
                  </a:lnTo>
                  <a:lnTo>
                    <a:pt x="156" y="69"/>
                  </a:lnTo>
                  <a:lnTo>
                    <a:pt x="158" y="69"/>
                  </a:lnTo>
                  <a:lnTo>
                    <a:pt x="159" y="69"/>
                  </a:lnTo>
                  <a:lnTo>
                    <a:pt x="161" y="69"/>
                  </a:lnTo>
                  <a:lnTo>
                    <a:pt x="163" y="69"/>
                  </a:lnTo>
                  <a:lnTo>
                    <a:pt x="164" y="69"/>
                  </a:lnTo>
                  <a:lnTo>
                    <a:pt x="166" y="69"/>
                  </a:lnTo>
                  <a:lnTo>
                    <a:pt x="168" y="69"/>
                  </a:lnTo>
                  <a:lnTo>
                    <a:pt x="168" y="67"/>
                  </a:lnTo>
                  <a:lnTo>
                    <a:pt x="169" y="67"/>
                  </a:lnTo>
                  <a:lnTo>
                    <a:pt x="171" y="67"/>
                  </a:lnTo>
                  <a:lnTo>
                    <a:pt x="173" y="67"/>
                  </a:lnTo>
                  <a:lnTo>
                    <a:pt x="174" y="65"/>
                  </a:lnTo>
                  <a:lnTo>
                    <a:pt x="176" y="65"/>
                  </a:lnTo>
                  <a:lnTo>
                    <a:pt x="178" y="65"/>
                  </a:lnTo>
                  <a:lnTo>
                    <a:pt x="179" y="65"/>
                  </a:lnTo>
                  <a:lnTo>
                    <a:pt x="179" y="63"/>
                  </a:lnTo>
                  <a:lnTo>
                    <a:pt x="181" y="63"/>
                  </a:lnTo>
                  <a:lnTo>
                    <a:pt x="183" y="62"/>
                  </a:lnTo>
                  <a:lnTo>
                    <a:pt x="184" y="62"/>
                  </a:lnTo>
                  <a:lnTo>
                    <a:pt x="186" y="60"/>
                  </a:lnTo>
                  <a:lnTo>
                    <a:pt x="188" y="58"/>
                  </a:lnTo>
                  <a:lnTo>
                    <a:pt x="189" y="58"/>
                  </a:lnTo>
                  <a:lnTo>
                    <a:pt x="189" y="57"/>
                  </a:lnTo>
                  <a:lnTo>
                    <a:pt x="191" y="55"/>
                  </a:lnTo>
                  <a:lnTo>
                    <a:pt x="193" y="55"/>
                  </a:lnTo>
                  <a:lnTo>
                    <a:pt x="193" y="53"/>
                  </a:lnTo>
                  <a:lnTo>
                    <a:pt x="194" y="53"/>
                  </a:lnTo>
                  <a:lnTo>
                    <a:pt x="194" y="52"/>
                  </a:lnTo>
                  <a:lnTo>
                    <a:pt x="196" y="50"/>
                  </a:lnTo>
                  <a:lnTo>
                    <a:pt x="196" y="48"/>
                  </a:lnTo>
                  <a:lnTo>
                    <a:pt x="198" y="48"/>
                  </a:lnTo>
                  <a:lnTo>
                    <a:pt x="200" y="47"/>
                  </a:lnTo>
                  <a:lnTo>
                    <a:pt x="200" y="45"/>
                  </a:lnTo>
                  <a:lnTo>
                    <a:pt x="201" y="45"/>
                  </a:lnTo>
                  <a:lnTo>
                    <a:pt x="201" y="43"/>
                  </a:lnTo>
                  <a:lnTo>
                    <a:pt x="201" y="42"/>
                  </a:lnTo>
                  <a:lnTo>
                    <a:pt x="203" y="42"/>
                  </a:lnTo>
                  <a:lnTo>
                    <a:pt x="203" y="40"/>
                  </a:lnTo>
                  <a:lnTo>
                    <a:pt x="205" y="38"/>
                  </a:lnTo>
                  <a:lnTo>
                    <a:pt x="205" y="37"/>
                  </a:lnTo>
                  <a:lnTo>
                    <a:pt x="206" y="37"/>
                  </a:lnTo>
                  <a:lnTo>
                    <a:pt x="206" y="35"/>
                  </a:lnTo>
                  <a:lnTo>
                    <a:pt x="206" y="33"/>
                  </a:lnTo>
                  <a:lnTo>
                    <a:pt x="208" y="33"/>
                  </a:lnTo>
                  <a:lnTo>
                    <a:pt x="208" y="32"/>
                  </a:lnTo>
                  <a:lnTo>
                    <a:pt x="210" y="30"/>
                  </a:lnTo>
                  <a:lnTo>
                    <a:pt x="210" y="28"/>
                  </a:lnTo>
                  <a:lnTo>
                    <a:pt x="211" y="27"/>
                  </a:lnTo>
                  <a:lnTo>
                    <a:pt x="211" y="25"/>
                  </a:lnTo>
                  <a:lnTo>
                    <a:pt x="213" y="23"/>
                  </a:lnTo>
                  <a:lnTo>
                    <a:pt x="213" y="22"/>
                  </a:lnTo>
                  <a:lnTo>
                    <a:pt x="215" y="22"/>
                  </a:lnTo>
                  <a:lnTo>
                    <a:pt x="215" y="20"/>
                  </a:lnTo>
                  <a:lnTo>
                    <a:pt x="216" y="18"/>
                  </a:lnTo>
                  <a:lnTo>
                    <a:pt x="216" y="17"/>
                  </a:lnTo>
                  <a:lnTo>
                    <a:pt x="216" y="15"/>
                  </a:lnTo>
                  <a:lnTo>
                    <a:pt x="218" y="13"/>
                  </a:lnTo>
                  <a:lnTo>
                    <a:pt x="218" y="11"/>
                  </a:lnTo>
                  <a:lnTo>
                    <a:pt x="220" y="11"/>
                  </a:lnTo>
                  <a:lnTo>
                    <a:pt x="220" y="10"/>
                  </a:lnTo>
                  <a:lnTo>
                    <a:pt x="221" y="8"/>
                  </a:lnTo>
                  <a:lnTo>
                    <a:pt x="221" y="6"/>
                  </a:lnTo>
                  <a:lnTo>
                    <a:pt x="223" y="6"/>
                  </a:lnTo>
                  <a:lnTo>
                    <a:pt x="223" y="5"/>
                  </a:lnTo>
                  <a:lnTo>
                    <a:pt x="225" y="3"/>
                  </a:lnTo>
                  <a:lnTo>
                    <a:pt x="226" y="3"/>
                  </a:lnTo>
                  <a:lnTo>
                    <a:pt x="226" y="1"/>
                  </a:lnTo>
                  <a:lnTo>
                    <a:pt x="228" y="1"/>
                  </a:lnTo>
                  <a:lnTo>
                    <a:pt x="230" y="0"/>
                  </a:lnTo>
                  <a:lnTo>
                    <a:pt x="231" y="0"/>
                  </a:lnTo>
                  <a:lnTo>
                    <a:pt x="233" y="0"/>
                  </a:lnTo>
                  <a:lnTo>
                    <a:pt x="235" y="0"/>
                  </a:lnTo>
                  <a:lnTo>
                    <a:pt x="236" y="1"/>
                  </a:lnTo>
                  <a:lnTo>
                    <a:pt x="238" y="3"/>
                  </a:lnTo>
                  <a:lnTo>
                    <a:pt x="238" y="5"/>
                  </a:lnTo>
                  <a:lnTo>
                    <a:pt x="240" y="5"/>
                  </a:lnTo>
                  <a:lnTo>
                    <a:pt x="240" y="6"/>
                  </a:lnTo>
                  <a:lnTo>
                    <a:pt x="241" y="6"/>
                  </a:lnTo>
                  <a:lnTo>
                    <a:pt x="241" y="8"/>
                  </a:lnTo>
                  <a:lnTo>
                    <a:pt x="243" y="8"/>
                  </a:lnTo>
                  <a:lnTo>
                    <a:pt x="243" y="10"/>
                  </a:lnTo>
                  <a:lnTo>
                    <a:pt x="245" y="11"/>
                  </a:lnTo>
                  <a:lnTo>
                    <a:pt x="245" y="13"/>
                  </a:lnTo>
                  <a:lnTo>
                    <a:pt x="246" y="15"/>
                  </a:lnTo>
                  <a:lnTo>
                    <a:pt x="246" y="17"/>
                  </a:lnTo>
                  <a:lnTo>
                    <a:pt x="246" y="18"/>
                  </a:lnTo>
                  <a:lnTo>
                    <a:pt x="248" y="18"/>
                  </a:lnTo>
                  <a:lnTo>
                    <a:pt x="248" y="20"/>
                  </a:lnTo>
                  <a:lnTo>
                    <a:pt x="248" y="22"/>
                  </a:lnTo>
                  <a:lnTo>
                    <a:pt x="250" y="22"/>
                  </a:lnTo>
                  <a:lnTo>
                    <a:pt x="250" y="23"/>
                  </a:lnTo>
                  <a:lnTo>
                    <a:pt x="250" y="25"/>
                  </a:lnTo>
                  <a:lnTo>
                    <a:pt x="251" y="25"/>
                  </a:lnTo>
                  <a:lnTo>
                    <a:pt x="251" y="27"/>
                  </a:lnTo>
                  <a:lnTo>
                    <a:pt x="251" y="28"/>
                  </a:lnTo>
                  <a:lnTo>
                    <a:pt x="253" y="30"/>
                  </a:lnTo>
                  <a:lnTo>
                    <a:pt x="253" y="32"/>
                  </a:lnTo>
                  <a:lnTo>
                    <a:pt x="255" y="33"/>
                  </a:lnTo>
                  <a:lnTo>
                    <a:pt x="255" y="35"/>
                  </a:lnTo>
                  <a:lnTo>
                    <a:pt x="257" y="35"/>
                  </a:lnTo>
                  <a:lnTo>
                    <a:pt x="257" y="37"/>
                  </a:lnTo>
                  <a:lnTo>
                    <a:pt x="258" y="38"/>
                  </a:lnTo>
                  <a:lnTo>
                    <a:pt x="258" y="40"/>
                  </a:lnTo>
                  <a:lnTo>
                    <a:pt x="260" y="42"/>
                  </a:lnTo>
                  <a:lnTo>
                    <a:pt x="260" y="43"/>
                  </a:lnTo>
                  <a:lnTo>
                    <a:pt x="262" y="45"/>
                  </a:lnTo>
                  <a:lnTo>
                    <a:pt x="263" y="47"/>
                  </a:lnTo>
                  <a:lnTo>
                    <a:pt x="263" y="48"/>
                  </a:lnTo>
                  <a:lnTo>
                    <a:pt x="265" y="48"/>
                  </a:lnTo>
                  <a:lnTo>
                    <a:pt x="265" y="50"/>
                  </a:lnTo>
                  <a:lnTo>
                    <a:pt x="267" y="50"/>
                  </a:lnTo>
                  <a:lnTo>
                    <a:pt x="267" y="52"/>
                  </a:lnTo>
                  <a:lnTo>
                    <a:pt x="268" y="53"/>
                  </a:lnTo>
                  <a:lnTo>
                    <a:pt x="270" y="53"/>
                  </a:lnTo>
                  <a:lnTo>
                    <a:pt x="270" y="55"/>
                  </a:lnTo>
                  <a:lnTo>
                    <a:pt x="272" y="55"/>
                  </a:lnTo>
                  <a:lnTo>
                    <a:pt x="273" y="55"/>
                  </a:lnTo>
                  <a:lnTo>
                    <a:pt x="273" y="57"/>
                  </a:lnTo>
                  <a:lnTo>
                    <a:pt x="275" y="57"/>
                  </a:lnTo>
                  <a:lnTo>
                    <a:pt x="275" y="58"/>
                  </a:lnTo>
                  <a:lnTo>
                    <a:pt x="277" y="58"/>
                  </a:lnTo>
                  <a:lnTo>
                    <a:pt x="278" y="58"/>
                  </a:lnTo>
                  <a:lnTo>
                    <a:pt x="278" y="60"/>
                  </a:lnTo>
                  <a:lnTo>
                    <a:pt x="280" y="60"/>
                  </a:lnTo>
                  <a:lnTo>
                    <a:pt x="282" y="60"/>
                  </a:lnTo>
                  <a:lnTo>
                    <a:pt x="283" y="60"/>
                  </a:lnTo>
                  <a:lnTo>
                    <a:pt x="285" y="60"/>
                  </a:lnTo>
                  <a:lnTo>
                    <a:pt x="287" y="62"/>
                  </a:lnTo>
                  <a:lnTo>
                    <a:pt x="288" y="62"/>
                  </a:lnTo>
                  <a:lnTo>
                    <a:pt x="290" y="62"/>
                  </a:lnTo>
                  <a:lnTo>
                    <a:pt x="292" y="62"/>
                  </a:lnTo>
                  <a:lnTo>
                    <a:pt x="293" y="62"/>
                  </a:lnTo>
                  <a:lnTo>
                    <a:pt x="295" y="62"/>
                  </a:lnTo>
                  <a:lnTo>
                    <a:pt x="295" y="63"/>
                  </a:lnTo>
                  <a:lnTo>
                    <a:pt x="297" y="63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1742" y="3243"/>
              <a:ext cx="280" cy="193"/>
            </a:xfrm>
            <a:custGeom>
              <a:avLst/>
              <a:gdLst>
                <a:gd name="T0" fmla="*/ 5 w 296"/>
                <a:gd name="T1" fmla="*/ 129219 h 117"/>
                <a:gd name="T2" fmla="*/ 9 w 296"/>
                <a:gd name="T3" fmla="*/ 127954 h 117"/>
                <a:gd name="T4" fmla="*/ 9 w 296"/>
                <a:gd name="T5" fmla="*/ 127954 h 117"/>
                <a:gd name="T6" fmla="*/ 9 w 296"/>
                <a:gd name="T7" fmla="*/ 129219 h 117"/>
                <a:gd name="T8" fmla="*/ 11 w 296"/>
                <a:gd name="T9" fmla="*/ 129219 h 117"/>
                <a:gd name="T10" fmla="*/ 14 w 296"/>
                <a:gd name="T11" fmla="*/ 129219 h 117"/>
                <a:gd name="T12" fmla="*/ 17 w 296"/>
                <a:gd name="T13" fmla="*/ 127954 h 117"/>
                <a:gd name="T14" fmla="*/ 19 w 296"/>
                <a:gd name="T15" fmla="*/ 127954 h 117"/>
                <a:gd name="T16" fmla="*/ 22 w 296"/>
                <a:gd name="T17" fmla="*/ 123815 h 117"/>
                <a:gd name="T18" fmla="*/ 24 w 296"/>
                <a:gd name="T19" fmla="*/ 120541 h 117"/>
                <a:gd name="T20" fmla="*/ 26 w 296"/>
                <a:gd name="T21" fmla="*/ 115129 h 117"/>
                <a:gd name="T22" fmla="*/ 28 w 296"/>
                <a:gd name="T23" fmla="*/ 103818 h 117"/>
                <a:gd name="T24" fmla="*/ 31 w 296"/>
                <a:gd name="T25" fmla="*/ 89799 h 117"/>
                <a:gd name="T26" fmla="*/ 34 w 296"/>
                <a:gd name="T27" fmla="*/ 68202 h 117"/>
                <a:gd name="T28" fmla="*/ 36 w 296"/>
                <a:gd name="T29" fmla="*/ 48718 h 117"/>
                <a:gd name="T30" fmla="*/ 38 w 296"/>
                <a:gd name="T31" fmla="*/ 27584 h 117"/>
                <a:gd name="T32" fmla="*/ 40 w 296"/>
                <a:gd name="T33" fmla="*/ 10580 h 117"/>
                <a:gd name="T34" fmla="*/ 43 w 296"/>
                <a:gd name="T35" fmla="*/ 1935 h 117"/>
                <a:gd name="T36" fmla="*/ 45 w 296"/>
                <a:gd name="T37" fmla="*/ 0 h 117"/>
                <a:gd name="T38" fmla="*/ 48 w 296"/>
                <a:gd name="T39" fmla="*/ 8685 h 117"/>
                <a:gd name="T40" fmla="*/ 50 w 296"/>
                <a:gd name="T41" fmla="*/ 23856 h 117"/>
                <a:gd name="T42" fmla="*/ 52 w 296"/>
                <a:gd name="T43" fmla="*/ 44299 h 117"/>
                <a:gd name="T44" fmla="*/ 55 w 296"/>
                <a:gd name="T45" fmla="*/ 64914 h 117"/>
                <a:gd name="T46" fmla="*/ 57 w 296"/>
                <a:gd name="T47" fmla="*/ 81761 h 117"/>
                <a:gd name="T48" fmla="*/ 59 w 296"/>
                <a:gd name="T49" fmla="*/ 95063 h 117"/>
                <a:gd name="T50" fmla="*/ 61 w 296"/>
                <a:gd name="T51" fmla="*/ 106079 h 117"/>
                <a:gd name="T52" fmla="*/ 65 w 296"/>
                <a:gd name="T53" fmla="*/ 111785 h 117"/>
                <a:gd name="T54" fmla="*/ 67 w 296"/>
                <a:gd name="T55" fmla="*/ 112504 h 117"/>
                <a:gd name="T56" fmla="*/ 69 w 296"/>
                <a:gd name="T57" fmla="*/ 115129 h 117"/>
                <a:gd name="T58" fmla="*/ 72 w 296"/>
                <a:gd name="T59" fmla="*/ 117374 h 117"/>
                <a:gd name="T60" fmla="*/ 74 w 296"/>
                <a:gd name="T61" fmla="*/ 117374 h 117"/>
                <a:gd name="T62" fmla="*/ 77 w 296"/>
                <a:gd name="T63" fmla="*/ 117374 h 117"/>
                <a:gd name="T64" fmla="*/ 79 w 296"/>
                <a:gd name="T65" fmla="*/ 117374 h 117"/>
                <a:gd name="T66" fmla="*/ 81 w 296"/>
                <a:gd name="T67" fmla="*/ 115129 h 117"/>
                <a:gd name="T68" fmla="*/ 84 w 296"/>
                <a:gd name="T69" fmla="*/ 112504 h 117"/>
                <a:gd name="T70" fmla="*/ 86 w 296"/>
                <a:gd name="T71" fmla="*/ 107080 h 117"/>
                <a:gd name="T72" fmla="*/ 89 w 296"/>
                <a:gd name="T73" fmla="*/ 100122 h 117"/>
                <a:gd name="T74" fmla="*/ 91 w 296"/>
                <a:gd name="T75" fmla="*/ 89799 h 117"/>
                <a:gd name="T76" fmla="*/ 94 w 296"/>
                <a:gd name="T77" fmla="*/ 74251 h 117"/>
                <a:gd name="T78" fmla="*/ 96 w 296"/>
                <a:gd name="T79" fmla="*/ 59492 h 117"/>
                <a:gd name="T80" fmla="*/ 97 w 296"/>
                <a:gd name="T81" fmla="*/ 44299 h 117"/>
                <a:gd name="T82" fmla="*/ 100 w 296"/>
                <a:gd name="T83" fmla="*/ 31913 h 117"/>
                <a:gd name="T84" fmla="*/ 103 w 296"/>
                <a:gd name="T85" fmla="*/ 21863 h 117"/>
                <a:gd name="T86" fmla="*/ 106 w 296"/>
                <a:gd name="T87" fmla="*/ 20724 h 117"/>
                <a:gd name="T88" fmla="*/ 107 w 296"/>
                <a:gd name="T89" fmla="*/ 26855 h 117"/>
                <a:gd name="T90" fmla="*/ 110 w 296"/>
                <a:gd name="T91" fmla="*/ 38984 h 117"/>
                <a:gd name="T92" fmla="*/ 113 w 296"/>
                <a:gd name="T93" fmla="*/ 54865 h 117"/>
                <a:gd name="T94" fmla="*/ 114 w 296"/>
                <a:gd name="T95" fmla="*/ 71154 h 117"/>
                <a:gd name="T96" fmla="*/ 117 w 296"/>
                <a:gd name="T97" fmla="*/ 84920 h 117"/>
                <a:gd name="T98" fmla="*/ 119 w 296"/>
                <a:gd name="T99" fmla="*/ 95063 h 117"/>
                <a:gd name="T100" fmla="*/ 122 w 296"/>
                <a:gd name="T101" fmla="*/ 103818 h 117"/>
                <a:gd name="T102" fmla="*/ 125 w 296"/>
                <a:gd name="T103" fmla="*/ 107080 h 117"/>
                <a:gd name="T104" fmla="*/ 126 w 296"/>
                <a:gd name="T105" fmla="*/ 111785 h 117"/>
                <a:gd name="T106" fmla="*/ 129 w 296"/>
                <a:gd name="T107" fmla="*/ 111785 h 117"/>
                <a:gd name="T108" fmla="*/ 132 w 296"/>
                <a:gd name="T109" fmla="*/ 112504 h 117"/>
                <a:gd name="T110" fmla="*/ 133 w 296"/>
                <a:gd name="T111" fmla="*/ 115129 h 11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96"/>
                <a:gd name="T169" fmla="*/ 0 h 117"/>
                <a:gd name="T170" fmla="*/ 296 w 296"/>
                <a:gd name="T171" fmla="*/ 117 h 11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96" h="117">
                  <a:moveTo>
                    <a:pt x="0" y="117"/>
                  </a:moveTo>
                  <a:lnTo>
                    <a:pt x="0" y="116"/>
                  </a:lnTo>
                  <a:lnTo>
                    <a:pt x="1" y="116"/>
                  </a:lnTo>
                  <a:lnTo>
                    <a:pt x="3" y="117"/>
                  </a:lnTo>
                  <a:lnTo>
                    <a:pt x="5" y="117"/>
                  </a:lnTo>
                  <a:lnTo>
                    <a:pt x="6" y="117"/>
                  </a:lnTo>
                  <a:lnTo>
                    <a:pt x="6" y="116"/>
                  </a:lnTo>
                  <a:lnTo>
                    <a:pt x="8" y="116"/>
                  </a:lnTo>
                  <a:lnTo>
                    <a:pt x="10" y="116"/>
                  </a:lnTo>
                  <a:lnTo>
                    <a:pt x="11" y="116"/>
                  </a:lnTo>
                  <a:lnTo>
                    <a:pt x="13" y="116"/>
                  </a:lnTo>
                  <a:lnTo>
                    <a:pt x="15" y="116"/>
                  </a:lnTo>
                  <a:lnTo>
                    <a:pt x="16" y="116"/>
                  </a:lnTo>
                  <a:lnTo>
                    <a:pt x="18" y="116"/>
                  </a:lnTo>
                  <a:lnTo>
                    <a:pt x="18" y="117"/>
                  </a:lnTo>
                  <a:lnTo>
                    <a:pt x="20" y="117"/>
                  </a:lnTo>
                  <a:lnTo>
                    <a:pt x="22" y="117"/>
                  </a:lnTo>
                  <a:lnTo>
                    <a:pt x="23" y="117"/>
                  </a:lnTo>
                  <a:lnTo>
                    <a:pt x="25" y="117"/>
                  </a:lnTo>
                  <a:lnTo>
                    <a:pt x="27" y="117"/>
                  </a:lnTo>
                  <a:lnTo>
                    <a:pt x="28" y="117"/>
                  </a:lnTo>
                  <a:lnTo>
                    <a:pt x="30" y="117"/>
                  </a:lnTo>
                  <a:lnTo>
                    <a:pt x="30" y="116"/>
                  </a:lnTo>
                  <a:lnTo>
                    <a:pt x="32" y="116"/>
                  </a:lnTo>
                  <a:lnTo>
                    <a:pt x="33" y="116"/>
                  </a:lnTo>
                  <a:lnTo>
                    <a:pt x="35" y="116"/>
                  </a:lnTo>
                  <a:lnTo>
                    <a:pt x="37" y="116"/>
                  </a:lnTo>
                  <a:lnTo>
                    <a:pt x="38" y="116"/>
                  </a:lnTo>
                  <a:lnTo>
                    <a:pt x="40" y="116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5" y="114"/>
                  </a:lnTo>
                  <a:lnTo>
                    <a:pt x="45" y="112"/>
                  </a:lnTo>
                  <a:lnTo>
                    <a:pt x="47" y="112"/>
                  </a:lnTo>
                  <a:lnTo>
                    <a:pt x="48" y="112"/>
                  </a:lnTo>
                  <a:lnTo>
                    <a:pt x="50" y="111"/>
                  </a:lnTo>
                  <a:lnTo>
                    <a:pt x="52" y="109"/>
                  </a:lnTo>
                  <a:lnTo>
                    <a:pt x="53" y="107"/>
                  </a:lnTo>
                  <a:lnTo>
                    <a:pt x="55" y="107"/>
                  </a:lnTo>
                  <a:lnTo>
                    <a:pt x="55" y="106"/>
                  </a:lnTo>
                  <a:lnTo>
                    <a:pt x="57" y="104"/>
                  </a:lnTo>
                  <a:lnTo>
                    <a:pt x="57" y="102"/>
                  </a:lnTo>
                  <a:lnTo>
                    <a:pt x="58" y="101"/>
                  </a:lnTo>
                  <a:lnTo>
                    <a:pt x="58" y="99"/>
                  </a:lnTo>
                  <a:lnTo>
                    <a:pt x="60" y="97"/>
                  </a:lnTo>
                  <a:lnTo>
                    <a:pt x="60" y="96"/>
                  </a:lnTo>
                  <a:lnTo>
                    <a:pt x="62" y="94"/>
                  </a:lnTo>
                  <a:lnTo>
                    <a:pt x="62" y="92"/>
                  </a:lnTo>
                  <a:lnTo>
                    <a:pt x="63" y="92"/>
                  </a:lnTo>
                  <a:lnTo>
                    <a:pt x="63" y="91"/>
                  </a:lnTo>
                  <a:lnTo>
                    <a:pt x="63" y="89"/>
                  </a:lnTo>
                  <a:lnTo>
                    <a:pt x="65" y="87"/>
                  </a:lnTo>
                  <a:lnTo>
                    <a:pt x="65" y="86"/>
                  </a:lnTo>
                  <a:lnTo>
                    <a:pt x="65" y="84"/>
                  </a:lnTo>
                  <a:lnTo>
                    <a:pt x="67" y="82"/>
                  </a:lnTo>
                  <a:lnTo>
                    <a:pt x="67" y="81"/>
                  </a:lnTo>
                  <a:lnTo>
                    <a:pt x="67" y="79"/>
                  </a:lnTo>
                  <a:lnTo>
                    <a:pt x="68" y="77"/>
                  </a:lnTo>
                  <a:lnTo>
                    <a:pt x="68" y="76"/>
                  </a:lnTo>
                  <a:lnTo>
                    <a:pt x="68" y="74"/>
                  </a:lnTo>
                  <a:lnTo>
                    <a:pt x="70" y="71"/>
                  </a:lnTo>
                  <a:lnTo>
                    <a:pt x="70" y="69"/>
                  </a:lnTo>
                  <a:lnTo>
                    <a:pt x="70" y="67"/>
                  </a:lnTo>
                  <a:lnTo>
                    <a:pt x="72" y="65"/>
                  </a:lnTo>
                  <a:lnTo>
                    <a:pt x="72" y="62"/>
                  </a:lnTo>
                  <a:lnTo>
                    <a:pt x="72" y="60"/>
                  </a:lnTo>
                  <a:lnTo>
                    <a:pt x="73" y="59"/>
                  </a:lnTo>
                  <a:lnTo>
                    <a:pt x="73" y="57"/>
                  </a:lnTo>
                  <a:lnTo>
                    <a:pt x="73" y="54"/>
                  </a:lnTo>
                  <a:lnTo>
                    <a:pt x="75" y="52"/>
                  </a:lnTo>
                  <a:lnTo>
                    <a:pt x="75" y="50"/>
                  </a:lnTo>
                  <a:lnTo>
                    <a:pt x="75" y="47"/>
                  </a:lnTo>
                  <a:lnTo>
                    <a:pt x="77" y="45"/>
                  </a:lnTo>
                  <a:lnTo>
                    <a:pt x="77" y="44"/>
                  </a:lnTo>
                  <a:lnTo>
                    <a:pt x="79" y="40"/>
                  </a:lnTo>
                  <a:lnTo>
                    <a:pt x="79" y="39"/>
                  </a:lnTo>
                  <a:lnTo>
                    <a:pt x="79" y="37"/>
                  </a:lnTo>
                  <a:lnTo>
                    <a:pt x="80" y="35"/>
                  </a:lnTo>
                  <a:lnTo>
                    <a:pt x="80" y="32"/>
                  </a:lnTo>
                  <a:lnTo>
                    <a:pt x="80" y="30"/>
                  </a:lnTo>
                  <a:lnTo>
                    <a:pt x="82" y="29"/>
                  </a:lnTo>
                  <a:lnTo>
                    <a:pt x="82" y="27"/>
                  </a:lnTo>
                  <a:lnTo>
                    <a:pt x="82" y="25"/>
                  </a:lnTo>
                  <a:lnTo>
                    <a:pt x="84" y="24"/>
                  </a:lnTo>
                  <a:lnTo>
                    <a:pt x="84" y="20"/>
                  </a:lnTo>
                  <a:lnTo>
                    <a:pt x="84" y="19"/>
                  </a:lnTo>
                  <a:lnTo>
                    <a:pt x="85" y="17"/>
                  </a:lnTo>
                  <a:lnTo>
                    <a:pt x="85" y="15"/>
                  </a:lnTo>
                  <a:lnTo>
                    <a:pt x="87" y="14"/>
                  </a:lnTo>
                  <a:lnTo>
                    <a:pt x="87" y="12"/>
                  </a:lnTo>
                  <a:lnTo>
                    <a:pt x="87" y="10"/>
                  </a:lnTo>
                  <a:lnTo>
                    <a:pt x="89" y="8"/>
                  </a:lnTo>
                  <a:lnTo>
                    <a:pt x="89" y="7"/>
                  </a:lnTo>
                  <a:lnTo>
                    <a:pt x="89" y="5"/>
                  </a:lnTo>
                  <a:lnTo>
                    <a:pt x="90" y="5"/>
                  </a:lnTo>
                  <a:lnTo>
                    <a:pt x="90" y="3"/>
                  </a:lnTo>
                  <a:lnTo>
                    <a:pt x="92" y="3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5" y="2"/>
                  </a:lnTo>
                  <a:lnTo>
                    <a:pt x="95" y="0"/>
                  </a:lnTo>
                  <a:lnTo>
                    <a:pt x="97" y="0"/>
                  </a:lnTo>
                  <a:lnTo>
                    <a:pt x="99" y="0"/>
                  </a:lnTo>
                  <a:lnTo>
                    <a:pt x="99" y="2"/>
                  </a:lnTo>
                  <a:lnTo>
                    <a:pt x="100" y="2"/>
                  </a:lnTo>
                  <a:lnTo>
                    <a:pt x="100" y="3"/>
                  </a:lnTo>
                  <a:lnTo>
                    <a:pt x="100" y="5"/>
                  </a:lnTo>
                  <a:lnTo>
                    <a:pt x="102" y="5"/>
                  </a:lnTo>
                  <a:lnTo>
                    <a:pt x="102" y="7"/>
                  </a:lnTo>
                  <a:lnTo>
                    <a:pt x="102" y="8"/>
                  </a:lnTo>
                  <a:lnTo>
                    <a:pt x="104" y="8"/>
                  </a:lnTo>
                  <a:lnTo>
                    <a:pt x="104" y="10"/>
                  </a:lnTo>
                  <a:lnTo>
                    <a:pt x="104" y="12"/>
                  </a:lnTo>
                  <a:lnTo>
                    <a:pt x="105" y="14"/>
                  </a:lnTo>
                  <a:lnTo>
                    <a:pt x="105" y="15"/>
                  </a:lnTo>
                  <a:lnTo>
                    <a:pt x="107" y="15"/>
                  </a:lnTo>
                  <a:lnTo>
                    <a:pt x="107" y="17"/>
                  </a:lnTo>
                  <a:lnTo>
                    <a:pt x="107" y="19"/>
                  </a:lnTo>
                  <a:lnTo>
                    <a:pt x="109" y="20"/>
                  </a:lnTo>
                  <a:lnTo>
                    <a:pt x="109" y="22"/>
                  </a:lnTo>
                  <a:lnTo>
                    <a:pt x="109" y="25"/>
                  </a:lnTo>
                  <a:lnTo>
                    <a:pt x="110" y="27"/>
                  </a:lnTo>
                  <a:lnTo>
                    <a:pt x="110" y="29"/>
                  </a:lnTo>
                  <a:lnTo>
                    <a:pt x="110" y="30"/>
                  </a:lnTo>
                  <a:lnTo>
                    <a:pt x="112" y="32"/>
                  </a:lnTo>
                  <a:lnTo>
                    <a:pt x="112" y="34"/>
                  </a:lnTo>
                  <a:lnTo>
                    <a:pt x="112" y="37"/>
                  </a:lnTo>
                  <a:lnTo>
                    <a:pt x="114" y="39"/>
                  </a:lnTo>
                  <a:lnTo>
                    <a:pt x="114" y="40"/>
                  </a:lnTo>
                  <a:lnTo>
                    <a:pt x="114" y="42"/>
                  </a:lnTo>
                  <a:lnTo>
                    <a:pt x="115" y="44"/>
                  </a:lnTo>
                  <a:lnTo>
                    <a:pt x="115" y="47"/>
                  </a:lnTo>
                  <a:lnTo>
                    <a:pt x="115" y="49"/>
                  </a:lnTo>
                  <a:lnTo>
                    <a:pt x="117" y="50"/>
                  </a:lnTo>
                  <a:lnTo>
                    <a:pt x="117" y="52"/>
                  </a:lnTo>
                  <a:lnTo>
                    <a:pt x="117" y="54"/>
                  </a:lnTo>
                  <a:lnTo>
                    <a:pt x="119" y="55"/>
                  </a:lnTo>
                  <a:lnTo>
                    <a:pt x="119" y="59"/>
                  </a:lnTo>
                  <a:lnTo>
                    <a:pt x="119" y="60"/>
                  </a:lnTo>
                  <a:lnTo>
                    <a:pt x="120" y="62"/>
                  </a:lnTo>
                  <a:lnTo>
                    <a:pt x="120" y="64"/>
                  </a:lnTo>
                  <a:lnTo>
                    <a:pt x="122" y="65"/>
                  </a:lnTo>
                  <a:lnTo>
                    <a:pt x="122" y="67"/>
                  </a:lnTo>
                  <a:lnTo>
                    <a:pt x="122" y="69"/>
                  </a:lnTo>
                  <a:lnTo>
                    <a:pt x="124" y="71"/>
                  </a:lnTo>
                  <a:lnTo>
                    <a:pt x="124" y="72"/>
                  </a:lnTo>
                  <a:lnTo>
                    <a:pt x="124" y="74"/>
                  </a:lnTo>
                  <a:lnTo>
                    <a:pt x="125" y="76"/>
                  </a:lnTo>
                  <a:lnTo>
                    <a:pt x="125" y="77"/>
                  </a:lnTo>
                  <a:lnTo>
                    <a:pt x="125" y="79"/>
                  </a:lnTo>
                  <a:lnTo>
                    <a:pt x="127" y="79"/>
                  </a:lnTo>
                  <a:lnTo>
                    <a:pt x="127" y="81"/>
                  </a:lnTo>
                  <a:lnTo>
                    <a:pt x="127" y="82"/>
                  </a:lnTo>
                  <a:lnTo>
                    <a:pt x="129" y="84"/>
                  </a:lnTo>
                  <a:lnTo>
                    <a:pt x="129" y="86"/>
                  </a:lnTo>
                  <a:lnTo>
                    <a:pt x="130" y="87"/>
                  </a:lnTo>
                  <a:lnTo>
                    <a:pt x="130" y="89"/>
                  </a:lnTo>
                  <a:lnTo>
                    <a:pt x="132" y="91"/>
                  </a:lnTo>
                  <a:lnTo>
                    <a:pt x="132" y="92"/>
                  </a:lnTo>
                  <a:lnTo>
                    <a:pt x="134" y="94"/>
                  </a:lnTo>
                  <a:lnTo>
                    <a:pt x="134" y="96"/>
                  </a:lnTo>
                  <a:lnTo>
                    <a:pt x="135" y="96"/>
                  </a:lnTo>
                  <a:lnTo>
                    <a:pt x="137" y="97"/>
                  </a:lnTo>
                  <a:lnTo>
                    <a:pt x="139" y="99"/>
                  </a:lnTo>
                  <a:lnTo>
                    <a:pt x="141" y="101"/>
                  </a:lnTo>
                  <a:lnTo>
                    <a:pt x="142" y="101"/>
                  </a:lnTo>
                  <a:lnTo>
                    <a:pt x="142" y="102"/>
                  </a:lnTo>
                  <a:lnTo>
                    <a:pt x="144" y="102"/>
                  </a:lnTo>
                  <a:lnTo>
                    <a:pt x="146" y="102"/>
                  </a:lnTo>
                  <a:lnTo>
                    <a:pt x="147" y="102"/>
                  </a:lnTo>
                  <a:lnTo>
                    <a:pt x="147" y="104"/>
                  </a:lnTo>
                  <a:lnTo>
                    <a:pt x="149" y="104"/>
                  </a:lnTo>
                  <a:lnTo>
                    <a:pt x="151" y="104"/>
                  </a:lnTo>
                  <a:lnTo>
                    <a:pt x="152" y="104"/>
                  </a:lnTo>
                  <a:lnTo>
                    <a:pt x="154" y="104"/>
                  </a:lnTo>
                  <a:lnTo>
                    <a:pt x="154" y="106"/>
                  </a:lnTo>
                  <a:lnTo>
                    <a:pt x="156" y="106"/>
                  </a:lnTo>
                  <a:lnTo>
                    <a:pt x="157" y="106"/>
                  </a:lnTo>
                  <a:lnTo>
                    <a:pt x="159" y="106"/>
                  </a:lnTo>
                  <a:lnTo>
                    <a:pt x="161" y="106"/>
                  </a:lnTo>
                  <a:lnTo>
                    <a:pt x="162" y="106"/>
                  </a:lnTo>
                  <a:lnTo>
                    <a:pt x="164" y="106"/>
                  </a:lnTo>
                  <a:lnTo>
                    <a:pt x="166" y="106"/>
                  </a:lnTo>
                  <a:lnTo>
                    <a:pt x="167" y="106"/>
                  </a:lnTo>
                  <a:lnTo>
                    <a:pt x="169" y="106"/>
                  </a:lnTo>
                  <a:lnTo>
                    <a:pt x="171" y="106"/>
                  </a:lnTo>
                  <a:lnTo>
                    <a:pt x="172" y="106"/>
                  </a:lnTo>
                  <a:lnTo>
                    <a:pt x="172" y="104"/>
                  </a:lnTo>
                  <a:lnTo>
                    <a:pt x="174" y="104"/>
                  </a:lnTo>
                  <a:lnTo>
                    <a:pt x="176" y="104"/>
                  </a:lnTo>
                  <a:lnTo>
                    <a:pt x="177" y="104"/>
                  </a:lnTo>
                  <a:lnTo>
                    <a:pt x="177" y="102"/>
                  </a:lnTo>
                  <a:lnTo>
                    <a:pt x="179" y="102"/>
                  </a:lnTo>
                  <a:lnTo>
                    <a:pt x="181" y="102"/>
                  </a:lnTo>
                  <a:lnTo>
                    <a:pt x="182" y="102"/>
                  </a:lnTo>
                  <a:lnTo>
                    <a:pt x="182" y="101"/>
                  </a:lnTo>
                  <a:lnTo>
                    <a:pt x="184" y="101"/>
                  </a:lnTo>
                  <a:lnTo>
                    <a:pt x="184" y="99"/>
                  </a:lnTo>
                  <a:lnTo>
                    <a:pt x="186" y="99"/>
                  </a:lnTo>
                  <a:lnTo>
                    <a:pt x="187" y="97"/>
                  </a:lnTo>
                  <a:lnTo>
                    <a:pt x="189" y="96"/>
                  </a:lnTo>
                  <a:lnTo>
                    <a:pt x="189" y="94"/>
                  </a:lnTo>
                  <a:lnTo>
                    <a:pt x="191" y="92"/>
                  </a:lnTo>
                  <a:lnTo>
                    <a:pt x="191" y="91"/>
                  </a:lnTo>
                  <a:lnTo>
                    <a:pt x="192" y="91"/>
                  </a:lnTo>
                  <a:lnTo>
                    <a:pt x="192" y="89"/>
                  </a:lnTo>
                  <a:lnTo>
                    <a:pt x="194" y="89"/>
                  </a:lnTo>
                  <a:lnTo>
                    <a:pt x="194" y="87"/>
                  </a:lnTo>
                  <a:lnTo>
                    <a:pt x="196" y="86"/>
                  </a:lnTo>
                  <a:lnTo>
                    <a:pt x="196" y="84"/>
                  </a:lnTo>
                  <a:lnTo>
                    <a:pt x="196" y="82"/>
                  </a:lnTo>
                  <a:lnTo>
                    <a:pt x="198" y="82"/>
                  </a:lnTo>
                  <a:lnTo>
                    <a:pt x="198" y="81"/>
                  </a:lnTo>
                  <a:lnTo>
                    <a:pt x="198" y="79"/>
                  </a:lnTo>
                  <a:lnTo>
                    <a:pt x="199" y="77"/>
                  </a:lnTo>
                  <a:lnTo>
                    <a:pt x="199" y="76"/>
                  </a:lnTo>
                  <a:lnTo>
                    <a:pt x="199" y="74"/>
                  </a:lnTo>
                  <a:lnTo>
                    <a:pt x="201" y="74"/>
                  </a:lnTo>
                  <a:lnTo>
                    <a:pt x="201" y="72"/>
                  </a:lnTo>
                  <a:lnTo>
                    <a:pt x="201" y="71"/>
                  </a:lnTo>
                  <a:lnTo>
                    <a:pt x="203" y="69"/>
                  </a:lnTo>
                  <a:lnTo>
                    <a:pt x="203" y="67"/>
                  </a:lnTo>
                  <a:lnTo>
                    <a:pt x="204" y="65"/>
                  </a:lnTo>
                  <a:lnTo>
                    <a:pt x="204" y="64"/>
                  </a:lnTo>
                  <a:lnTo>
                    <a:pt x="204" y="62"/>
                  </a:lnTo>
                  <a:lnTo>
                    <a:pt x="206" y="60"/>
                  </a:lnTo>
                  <a:lnTo>
                    <a:pt x="206" y="59"/>
                  </a:lnTo>
                  <a:lnTo>
                    <a:pt x="206" y="57"/>
                  </a:lnTo>
                  <a:lnTo>
                    <a:pt x="208" y="55"/>
                  </a:lnTo>
                  <a:lnTo>
                    <a:pt x="208" y="54"/>
                  </a:lnTo>
                  <a:lnTo>
                    <a:pt x="209" y="52"/>
                  </a:lnTo>
                  <a:lnTo>
                    <a:pt x="209" y="50"/>
                  </a:lnTo>
                  <a:lnTo>
                    <a:pt x="209" y="49"/>
                  </a:lnTo>
                  <a:lnTo>
                    <a:pt x="211" y="47"/>
                  </a:lnTo>
                  <a:lnTo>
                    <a:pt x="211" y="45"/>
                  </a:lnTo>
                  <a:lnTo>
                    <a:pt x="211" y="44"/>
                  </a:lnTo>
                  <a:lnTo>
                    <a:pt x="213" y="42"/>
                  </a:lnTo>
                  <a:lnTo>
                    <a:pt x="213" y="40"/>
                  </a:lnTo>
                  <a:lnTo>
                    <a:pt x="214" y="39"/>
                  </a:lnTo>
                  <a:lnTo>
                    <a:pt x="214" y="37"/>
                  </a:lnTo>
                  <a:lnTo>
                    <a:pt x="214" y="35"/>
                  </a:lnTo>
                  <a:lnTo>
                    <a:pt x="216" y="34"/>
                  </a:lnTo>
                  <a:lnTo>
                    <a:pt x="216" y="32"/>
                  </a:lnTo>
                  <a:lnTo>
                    <a:pt x="218" y="30"/>
                  </a:lnTo>
                  <a:lnTo>
                    <a:pt x="218" y="29"/>
                  </a:lnTo>
                  <a:lnTo>
                    <a:pt x="219" y="27"/>
                  </a:lnTo>
                  <a:lnTo>
                    <a:pt x="219" y="25"/>
                  </a:lnTo>
                  <a:lnTo>
                    <a:pt x="221" y="24"/>
                  </a:lnTo>
                  <a:lnTo>
                    <a:pt x="221" y="22"/>
                  </a:lnTo>
                  <a:lnTo>
                    <a:pt x="223" y="22"/>
                  </a:lnTo>
                  <a:lnTo>
                    <a:pt x="223" y="20"/>
                  </a:lnTo>
                  <a:lnTo>
                    <a:pt x="224" y="20"/>
                  </a:lnTo>
                  <a:lnTo>
                    <a:pt x="224" y="19"/>
                  </a:lnTo>
                  <a:lnTo>
                    <a:pt x="226" y="19"/>
                  </a:lnTo>
                  <a:lnTo>
                    <a:pt x="228" y="19"/>
                  </a:lnTo>
                  <a:lnTo>
                    <a:pt x="229" y="19"/>
                  </a:lnTo>
                  <a:lnTo>
                    <a:pt x="229" y="20"/>
                  </a:lnTo>
                  <a:lnTo>
                    <a:pt x="231" y="20"/>
                  </a:lnTo>
                  <a:lnTo>
                    <a:pt x="231" y="22"/>
                  </a:lnTo>
                  <a:lnTo>
                    <a:pt x="233" y="22"/>
                  </a:lnTo>
                  <a:lnTo>
                    <a:pt x="233" y="24"/>
                  </a:lnTo>
                  <a:lnTo>
                    <a:pt x="234" y="24"/>
                  </a:lnTo>
                  <a:lnTo>
                    <a:pt x="234" y="25"/>
                  </a:lnTo>
                  <a:lnTo>
                    <a:pt x="234" y="27"/>
                  </a:lnTo>
                  <a:lnTo>
                    <a:pt x="236" y="29"/>
                  </a:lnTo>
                  <a:lnTo>
                    <a:pt x="238" y="30"/>
                  </a:lnTo>
                  <a:lnTo>
                    <a:pt x="238" y="32"/>
                  </a:lnTo>
                  <a:lnTo>
                    <a:pt x="238" y="34"/>
                  </a:lnTo>
                  <a:lnTo>
                    <a:pt x="239" y="35"/>
                  </a:lnTo>
                  <a:lnTo>
                    <a:pt x="239" y="37"/>
                  </a:lnTo>
                  <a:lnTo>
                    <a:pt x="241" y="39"/>
                  </a:lnTo>
                  <a:lnTo>
                    <a:pt x="241" y="40"/>
                  </a:lnTo>
                  <a:lnTo>
                    <a:pt x="241" y="42"/>
                  </a:lnTo>
                  <a:lnTo>
                    <a:pt x="243" y="44"/>
                  </a:lnTo>
                  <a:lnTo>
                    <a:pt x="243" y="45"/>
                  </a:lnTo>
                  <a:lnTo>
                    <a:pt x="243" y="47"/>
                  </a:lnTo>
                  <a:lnTo>
                    <a:pt x="244" y="49"/>
                  </a:lnTo>
                  <a:lnTo>
                    <a:pt x="244" y="50"/>
                  </a:lnTo>
                  <a:lnTo>
                    <a:pt x="244" y="52"/>
                  </a:lnTo>
                  <a:lnTo>
                    <a:pt x="246" y="54"/>
                  </a:lnTo>
                  <a:lnTo>
                    <a:pt x="246" y="55"/>
                  </a:lnTo>
                  <a:lnTo>
                    <a:pt x="246" y="57"/>
                  </a:lnTo>
                  <a:lnTo>
                    <a:pt x="248" y="57"/>
                  </a:lnTo>
                  <a:lnTo>
                    <a:pt x="248" y="59"/>
                  </a:lnTo>
                  <a:lnTo>
                    <a:pt x="248" y="60"/>
                  </a:lnTo>
                  <a:lnTo>
                    <a:pt x="249" y="62"/>
                  </a:lnTo>
                  <a:lnTo>
                    <a:pt x="249" y="64"/>
                  </a:lnTo>
                  <a:lnTo>
                    <a:pt x="249" y="65"/>
                  </a:lnTo>
                  <a:lnTo>
                    <a:pt x="251" y="67"/>
                  </a:lnTo>
                  <a:lnTo>
                    <a:pt x="251" y="69"/>
                  </a:lnTo>
                  <a:lnTo>
                    <a:pt x="253" y="69"/>
                  </a:lnTo>
                  <a:lnTo>
                    <a:pt x="253" y="71"/>
                  </a:lnTo>
                  <a:lnTo>
                    <a:pt x="253" y="72"/>
                  </a:lnTo>
                  <a:lnTo>
                    <a:pt x="255" y="74"/>
                  </a:lnTo>
                  <a:lnTo>
                    <a:pt x="255" y="76"/>
                  </a:lnTo>
                  <a:lnTo>
                    <a:pt x="255" y="77"/>
                  </a:lnTo>
                  <a:lnTo>
                    <a:pt x="256" y="79"/>
                  </a:lnTo>
                  <a:lnTo>
                    <a:pt x="256" y="81"/>
                  </a:lnTo>
                  <a:lnTo>
                    <a:pt x="258" y="82"/>
                  </a:lnTo>
                  <a:lnTo>
                    <a:pt x="258" y="84"/>
                  </a:lnTo>
                  <a:lnTo>
                    <a:pt x="260" y="84"/>
                  </a:lnTo>
                  <a:lnTo>
                    <a:pt x="260" y="86"/>
                  </a:lnTo>
                  <a:lnTo>
                    <a:pt x="261" y="87"/>
                  </a:lnTo>
                  <a:lnTo>
                    <a:pt x="261" y="89"/>
                  </a:lnTo>
                  <a:lnTo>
                    <a:pt x="263" y="89"/>
                  </a:lnTo>
                  <a:lnTo>
                    <a:pt x="263" y="91"/>
                  </a:lnTo>
                  <a:lnTo>
                    <a:pt x="263" y="92"/>
                  </a:lnTo>
                  <a:lnTo>
                    <a:pt x="265" y="92"/>
                  </a:lnTo>
                  <a:lnTo>
                    <a:pt x="265" y="94"/>
                  </a:lnTo>
                  <a:lnTo>
                    <a:pt x="266" y="94"/>
                  </a:lnTo>
                  <a:lnTo>
                    <a:pt x="266" y="96"/>
                  </a:lnTo>
                  <a:lnTo>
                    <a:pt x="268" y="96"/>
                  </a:lnTo>
                  <a:lnTo>
                    <a:pt x="268" y="97"/>
                  </a:lnTo>
                  <a:lnTo>
                    <a:pt x="270" y="97"/>
                  </a:lnTo>
                  <a:lnTo>
                    <a:pt x="271" y="97"/>
                  </a:lnTo>
                  <a:lnTo>
                    <a:pt x="271" y="99"/>
                  </a:lnTo>
                  <a:lnTo>
                    <a:pt x="273" y="99"/>
                  </a:lnTo>
                  <a:lnTo>
                    <a:pt x="275" y="101"/>
                  </a:lnTo>
                  <a:lnTo>
                    <a:pt x="276" y="101"/>
                  </a:lnTo>
                  <a:lnTo>
                    <a:pt x="278" y="101"/>
                  </a:lnTo>
                  <a:lnTo>
                    <a:pt x="280" y="101"/>
                  </a:lnTo>
                  <a:lnTo>
                    <a:pt x="281" y="101"/>
                  </a:lnTo>
                  <a:lnTo>
                    <a:pt x="283" y="101"/>
                  </a:lnTo>
                  <a:lnTo>
                    <a:pt x="283" y="102"/>
                  </a:lnTo>
                  <a:lnTo>
                    <a:pt x="285" y="102"/>
                  </a:lnTo>
                  <a:lnTo>
                    <a:pt x="286" y="102"/>
                  </a:lnTo>
                  <a:lnTo>
                    <a:pt x="288" y="102"/>
                  </a:lnTo>
                  <a:lnTo>
                    <a:pt x="290" y="104"/>
                  </a:lnTo>
                  <a:lnTo>
                    <a:pt x="291" y="104"/>
                  </a:lnTo>
                  <a:lnTo>
                    <a:pt x="293" y="104"/>
                  </a:lnTo>
                  <a:lnTo>
                    <a:pt x="295" y="104"/>
                  </a:lnTo>
                  <a:lnTo>
                    <a:pt x="296" y="104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2022" y="3290"/>
              <a:ext cx="281" cy="125"/>
            </a:xfrm>
            <a:custGeom>
              <a:avLst/>
              <a:gdLst>
                <a:gd name="T0" fmla="*/ 5 w 297"/>
                <a:gd name="T1" fmla="*/ 93070 h 75"/>
                <a:gd name="T2" fmla="*/ 9 w 297"/>
                <a:gd name="T3" fmla="*/ 93070 h 75"/>
                <a:gd name="T4" fmla="*/ 9 w 297"/>
                <a:gd name="T5" fmla="*/ 91797 h 75"/>
                <a:gd name="T6" fmla="*/ 9 w 297"/>
                <a:gd name="T7" fmla="*/ 86328 h 75"/>
                <a:gd name="T8" fmla="*/ 12 w 297"/>
                <a:gd name="T9" fmla="*/ 82625 h 75"/>
                <a:gd name="T10" fmla="*/ 15 w 297"/>
                <a:gd name="T11" fmla="*/ 76620 h 75"/>
                <a:gd name="T12" fmla="*/ 17 w 297"/>
                <a:gd name="T13" fmla="*/ 67453 h 75"/>
                <a:gd name="T14" fmla="*/ 20 w 297"/>
                <a:gd name="T15" fmla="*/ 57328 h 75"/>
                <a:gd name="T16" fmla="*/ 22 w 297"/>
                <a:gd name="T17" fmla="*/ 42153 h 75"/>
                <a:gd name="T18" fmla="*/ 24 w 297"/>
                <a:gd name="T19" fmla="*/ 28995 h 75"/>
                <a:gd name="T20" fmla="*/ 26 w 297"/>
                <a:gd name="T21" fmla="*/ 17075 h 75"/>
                <a:gd name="T22" fmla="*/ 28 w 297"/>
                <a:gd name="T23" fmla="*/ 6147 h 75"/>
                <a:gd name="T24" fmla="*/ 31 w 297"/>
                <a:gd name="T25" fmla="*/ 1328 h 75"/>
                <a:gd name="T26" fmla="*/ 34 w 297"/>
                <a:gd name="T27" fmla="*/ 0 h 75"/>
                <a:gd name="T28" fmla="*/ 36 w 297"/>
                <a:gd name="T29" fmla="*/ 1328 h 75"/>
                <a:gd name="T30" fmla="*/ 39 w 297"/>
                <a:gd name="T31" fmla="*/ 12925 h 75"/>
                <a:gd name="T32" fmla="*/ 41 w 297"/>
                <a:gd name="T33" fmla="*/ 20638 h 75"/>
                <a:gd name="T34" fmla="*/ 43 w 297"/>
                <a:gd name="T35" fmla="*/ 35903 h 75"/>
                <a:gd name="T36" fmla="*/ 45 w 297"/>
                <a:gd name="T37" fmla="*/ 45972 h 75"/>
                <a:gd name="T38" fmla="*/ 48 w 297"/>
                <a:gd name="T39" fmla="*/ 59838 h 75"/>
                <a:gd name="T40" fmla="*/ 50 w 297"/>
                <a:gd name="T41" fmla="*/ 67453 h 75"/>
                <a:gd name="T42" fmla="*/ 53 w 297"/>
                <a:gd name="T43" fmla="*/ 72438 h 75"/>
                <a:gd name="T44" fmla="*/ 55 w 297"/>
                <a:gd name="T45" fmla="*/ 72438 h 75"/>
                <a:gd name="T46" fmla="*/ 57 w 297"/>
                <a:gd name="T47" fmla="*/ 70255 h 75"/>
                <a:gd name="T48" fmla="*/ 59 w 297"/>
                <a:gd name="T49" fmla="*/ 63297 h 75"/>
                <a:gd name="T50" fmla="*/ 62 w 297"/>
                <a:gd name="T51" fmla="*/ 55078 h 75"/>
                <a:gd name="T52" fmla="*/ 65 w 297"/>
                <a:gd name="T53" fmla="*/ 42153 h 75"/>
                <a:gd name="T54" fmla="*/ 67 w 297"/>
                <a:gd name="T55" fmla="*/ 32255 h 75"/>
                <a:gd name="T56" fmla="*/ 70 w 297"/>
                <a:gd name="T57" fmla="*/ 20638 h 75"/>
                <a:gd name="T58" fmla="*/ 72 w 297"/>
                <a:gd name="T59" fmla="*/ 10245 h 75"/>
                <a:gd name="T60" fmla="*/ 74 w 297"/>
                <a:gd name="T61" fmla="*/ 6147 h 75"/>
                <a:gd name="T62" fmla="*/ 77 w 297"/>
                <a:gd name="T63" fmla="*/ 6147 h 75"/>
                <a:gd name="T64" fmla="*/ 79 w 297"/>
                <a:gd name="T65" fmla="*/ 7755 h 75"/>
                <a:gd name="T66" fmla="*/ 82 w 297"/>
                <a:gd name="T67" fmla="*/ 17075 h 75"/>
                <a:gd name="T68" fmla="*/ 85 w 297"/>
                <a:gd name="T69" fmla="*/ 22787 h 75"/>
                <a:gd name="T70" fmla="*/ 87 w 297"/>
                <a:gd name="T71" fmla="*/ 33047 h 75"/>
                <a:gd name="T72" fmla="*/ 90 w 297"/>
                <a:gd name="T73" fmla="*/ 40022 h 75"/>
                <a:gd name="T74" fmla="*/ 91 w 297"/>
                <a:gd name="T75" fmla="*/ 48325 h 75"/>
                <a:gd name="T76" fmla="*/ 94 w 297"/>
                <a:gd name="T77" fmla="*/ 55078 h 75"/>
                <a:gd name="T78" fmla="*/ 96 w 297"/>
                <a:gd name="T79" fmla="*/ 57328 h 75"/>
                <a:gd name="T80" fmla="*/ 98 w 297"/>
                <a:gd name="T81" fmla="*/ 59838 h 75"/>
                <a:gd name="T82" fmla="*/ 101 w 297"/>
                <a:gd name="T83" fmla="*/ 61188 h 75"/>
                <a:gd name="T84" fmla="*/ 104 w 297"/>
                <a:gd name="T85" fmla="*/ 59838 h 75"/>
                <a:gd name="T86" fmla="*/ 106 w 297"/>
                <a:gd name="T87" fmla="*/ 57328 h 75"/>
                <a:gd name="T88" fmla="*/ 108 w 297"/>
                <a:gd name="T89" fmla="*/ 55078 h 75"/>
                <a:gd name="T90" fmla="*/ 111 w 297"/>
                <a:gd name="T91" fmla="*/ 51605 h 75"/>
                <a:gd name="T92" fmla="*/ 113 w 297"/>
                <a:gd name="T93" fmla="*/ 45972 h 75"/>
                <a:gd name="T94" fmla="*/ 115 w 297"/>
                <a:gd name="T95" fmla="*/ 44653 h 75"/>
                <a:gd name="T96" fmla="*/ 118 w 297"/>
                <a:gd name="T97" fmla="*/ 42153 h 75"/>
                <a:gd name="T98" fmla="*/ 119 w 297"/>
                <a:gd name="T99" fmla="*/ 42153 h 75"/>
                <a:gd name="T100" fmla="*/ 123 w 297"/>
                <a:gd name="T101" fmla="*/ 44653 h 75"/>
                <a:gd name="T102" fmla="*/ 125 w 297"/>
                <a:gd name="T103" fmla="*/ 48325 h 75"/>
                <a:gd name="T104" fmla="*/ 127 w 297"/>
                <a:gd name="T105" fmla="*/ 51605 h 75"/>
                <a:gd name="T106" fmla="*/ 130 w 297"/>
                <a:gd name="T107" fmla="*/ 55078 h 75"/>
                <a:gd name="T108" fmla="*/ 132 w 297"/>
                <a:gd name="T109" fmla="*/ 59838 h 75"/>
                <a:gd name="T110" fmla="*/ 133 w 297"/>
                <a:gd name="T111" fmla="*/ 59838 h 7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97"/>
                <a:gd name="T169" fmla="*/ 0 h 75"/>
                <a:gd name="T170" fmla="*/ 297 w 297"/>
                <a:gd name="T171" fmla="*/ 75 h 7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97" h="75">
                  <a:moveTo>
                    <a:pt x="0" y="75"/>
                  </a:moveTo>
                  <a:lnTo>
                    <a:pt x="0" y="75"/>
                  </a:lnTo>
                  <a:lnTo>
                    <a:pt x="2" y="75"/>
                  </a:lnTo>
                  <a:lnTo>
                    <a:pt x="4" y="73"/>
                  </a:lnTo>
                  <a:lnTo>
                    <a:pt x="5" y="73"/>
                  </a:lnTo>
                  <a:lnTo>
                    <a:pt x="7" y="73"/>
                  </a:lnTo>
                  <a:lnTo>
                    <a:pt x="9" y="73"/>
                  </a:lnTo>
                  <a:lnTo>
                    <a:pt x="10" y="73"/>
                  </a:lnTo>
                  <a:lnTo>
                    <a:pt x="12" y="73"/>
                  </a:lnTo>
                  <a:lnTo>
                    <a:pt x="14" y="72"/>
                  </a:lnTo>
                  <a:lnTo>
                    <a:pt x="15" y="72"/>
                  </a:lnTo>
                  <a:lnTo>
                    <a:pt x="15" y="70"/>
                  </a:lnTo>
                  <a:lnTo>
                    <a:pt x="17" y="70"/>
                  </a:lnTo>
                  <a:lnTo>
                    <a:pt x="19" y="70"/>
                  </a:lnTo>
                  <a:lnTo>
                    <a:pt x="21" y="70"/>
                  </a:lnTo>
                  <a:lnTo>
                    <a:pt x="21" y="68"/>
                  </a:lnTo>
                  <a:lnTo>
                    <a:pt x="22" y="68"/>
                  </a:lnTo>
                  <a:lnTo>
                    <a:pt x="24" y="68"/>
                  </a:lnTo>
                  <a:lnTo>
                    <a:pt x="24" y="67"/>
                  </a:lnTo>
                  <a:lnTo>
                    <a:pt x="26" y="67"/>
                  </a:lnTo>
                  <a:lnTo>
                    <a:pt x="26" y="65"/>
                  </a:lnTo>
                  <a:lnTo>
                    <a:pt x="27" y="65"/>
                  </a:lnTo>
                  <a:lnTo>
                    <a:pt x="27" y="63"/>
                  </a:lnTo>
                  <a:lnTo>
                    <a:pt x="29" y="62"/>
                  </a:lnTo>
                  <a:lnTo>
                    <a:pt x="31" y="60"/>
                  </a:lnTo>
                  <a:lnTo>
                    <a:pt x="32" y="58"/>
                  </a:lnTo>
                  <a:lnTo>
                    <a:pt x="34" y="57"/>
                  </a:lnTo>
                  <a:lnTo>
                    <a:pt x="34" y="55"/>
                  </a:lnTo>
                  <a:lnTo>
                    <a:pt x="36" y="55"/>
                  </a:lnTo>
                  <a:lnTo>
                    <a:pt x="36" y="53"/>
                  </a:lnTo>
                  <a:lnTo>
                    <a:pt x="37" y="52"/>
                  </a:lnTo>
                  <a:lnTo>
                    <a:pt x="37" y="50"/>
                  </a:lnTo>
                  <a:lnTo>
                    <a:pt x="39" y="50"/>
                  </a:lnTo>
                  <a:lnTo>
                    <a:pt x="39" y="48"/>
                  </a:lnTo>
                  <a:lnTo>
                    <a:pt x="41" y="47"/>
                  </a:lnTo>
                  <a:lnTo>
                    <a:pt x="41" y="45"/>
                  </a:lnTo>
                  <a:lnTo>
                    <a:pt x="42" y="43"/>
                  </a:lnTo>
                  <a:lnTo>
                    <a:pt x="42" y="42"/>
                  </a:lnTo>
                  <a:lnTo>
                    <a:pt x="44" y="42"/>
                  </a:lnTo>
                  <a:lnTo>
                    <a:pt x="44" y="40"/>
                  </a:lnTo>
                  <a:lnTo>
                    <a:pt x="44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7" y="33"/>
                  </a:lnTo>
                  <a:lnTo>
                    <a:pt x="47" y="31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49" y="28"/>
                  </a:lnTo>
                  <a:lnTo>
                    <a:pt x="49" y="26"/>
                  </a:lnTo>
                  <a:lnTo>
                    <a:pt x="51" y="26"/>
                  </a:lnTo>
                  <a:lnTo>
                    <a:pt x="51" y="25"/>
                  </a:lnTo>
                  <a:lnTo>
                    <a:pt x="51" y="23"/>
                  </a:lnTo>
                  <a:lnTo>
                    <a:pt x="52" y="23"/>
                  </a:lnTo>
                  <a:lnTo>
                    <a:pt x="52" y="21"/>
                  </a:lnTo>
                  <a:lnTo>
                    <a:pt x="52" y="20"/>
                  </a:lnTo>
                  <a:lnTo>
                    <a:pt x="54" y="20"/>
                  </a:lnTo>
                  <a:lnTo>
                    <a:pt x="54" y="18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7" y="13"/>
                  </a:lnTo>
                  <a:lnTo>
                    <a:pt x="57" y="11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61" y="8"/>
                  </a:lnTo>
                  <a:lnTo>
                    <a:pt x="61" y="6"/>
                  </a:lnTo>
                  <a:lnTo>
                    <a:pt x="62" y="6"/>
                  </a:lnTo>
                  <a:lnTo>
                    <a:pt x="62" y="5"/>
                  </a:lnTo>
                  <a:lnTo>
                    <a:pt x="64" y="3"/>
                  </a:lnTo>
                  <a:lnTo>
                    <a:pt x="66" y="3"/>
                  </a:lnTo>
                  <a:lnTo>
                    <a:pt x="66" y="1"/>
                  </a:lnTo>
                  <a:lnTo>
                    <a:pt x="67" y="1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4" y="0"/>
                  </a:lnTo>
                  <a:lnTo>
                    <a:pt x="76" y="0"/>
                  </a:lnTo>
                  <a:lnTo>
                    <a:pt x="78" y="1"/>
                  </a:lnTo>
                  <a:lnTo>
                    <a:pt x="79" y="3"/>
                  </a:lnTo>
                  <a:lnTo>
                    <a:pt x="81" y="5"/>
                  </a:lnTo>
                  <a:lnTo>
                    <a:pt x="81" y="6"/>
                  </a:lnTo>
                  <a:lnTo>
                    <a:pt x="83" y="6"/>
                  </a:lnTo>
                  <a:lnTo>
                    <a:pt x="83" y="8"/>
                  </a:lnTo>
                  <a:lnTo>
                    <a:pt x="83" y="10"/>
                  </a:lnTo>
                  <a:lnTo>
                    <a:pt x="84" y="10"/>
                  </a:lnTo>
                  <a:lnTo>
                    <a:pt x="84" y="11"/>
                  </a:lnTo>
                  <a:lnTo>
                    <a:pt x="86" y="11"/>
                  </a:lnTo>
                  <a:lnTo>
                    <a:pt x="86" y="13"/>
                  </a:lnTo>
                  <a:lnTo>
                    <a:pt x="88" y="15"/>
                  </a:lnTo>
                  <a:lnTo>
                    <a:pt x="88" y="16"/>
                  </a:lnTo>
                  <a:lnTo>
                    <a:pt x="89" y="16"/>
                  </a:lnTo>
                  <a:lnTo>
                    <a:pt x="89" y="18"/>
                  </a:lnTo>
                  <a:lnTo>
                    <a:pt x="89" y="20"/>
                  </a:lnTo>
                  <a:lnTo>
                    <a:pt x="91" y="21"/>
                  </a:lnTo>
                  <a:lnTo>
                    <a:pt x="91" y="23"/>
                  </a:lnTo>
                  <a:lnTo>
                    <a:pt x="93" y="25"/>
                  </a:lnTo>
                  <a:lnTo>
                    <a:pt x="93" y="26"/>
                  </a:lnTo>
                  <a:lnTo>
                    <a:pt x="94" y="28"/>
                  </a:lnTo>
                  <a:lnTo>
                    <a:pt x="94" y="30"/>
                  </a:lnTo>
                  <a:lnTo>
                    <a:pt x="96" y="31"/>
                  </a:lnTo>
                  <a:lnTo>
                    <a:pt x="96" y="33"/>
                  </a:lnTo>
                  <a:lnTo>
                    <a:pt x="98" y="33"/>
                  </a:lnTo>
                  <a:lnTo>
                    <a:pt x="98" y="35"/>
                  </a:lnTo>
                  <a:lnTo>
                    <a:pt x="98" y="36"/>
                  </a:lnTo>
                  <a:lnTo>
                    <a:pt x="99" y="36"/>
                  </a:lnTo>
                  <a:lnTo>
                    <a:pt x="99" y="38"/>
                  </a:lnTo>
                  <a:lnTo>
                    <a:pt x="99" y="40"/>
                  </a:lnTo>
                  <a:lnTo>
                    <a:pt x="101" y="42"/>
                  </a:lnTo>
                  <a:lnTo>
                    <a:pt x="103" y="43"/>
                  </a:lnTo>
                  <a:lnTo>
                    <a:pt x="103" y="45"/>
                  </a:lnTo>
                  <a:lnTo>
                    <a:pt x="104" y="47"/>
                  </a:lnTo>
                  <a:lnTo>
                    <a:pt x="104" y="48"/>
                  </a:lnTo>
                  <a:lnTo>
                    <a:pt x="106" y="48"/>
                  </a:lnTo>
                  <a:lnTo>
                    <a:pt x="106" y="50"/>
                  </a:lnTo>
                  <a:lnTo>
                    <a:pt x="108" y="50"/>
                  </a:lnTo>
                  <a:lnTo>
                    <a:pt x="108" y="52"/>
                  </a:lnTo>
                  <a:lnTo>
                    <a:pt x="109" y="53"/>
                  </a:lnTo>
                  <a:lnTo>
                    <a:pt x="111" y="55"/>
                  </a:lnTo>
                  <a:lnTo>
                    <a:pt x="113" y="55"/>
                  </a:lnTo>
                  <a:lnTo>
                    <a:pt x="114" y="55"/>
                  </a:lnTo>
                  <a:lnTo>
                    <a:pt x="114" y="57"/>
                  </a:lnTo>
                  <a:lnTo>
                    <a:pt x="116" y="57"/>
                  </a:lnTo>
                  <a:lnTo>
                    <a:pt x="118" y="57"/>
                  </a:lnTo>
                  <a:lnTo>
                    <a:pt x="118" y="58"/>
                  </a:lnTo>
                  <a:lnTo>
                    <a:pt x="119" y="58"/>
                  </a:lnTo>
                  <a:lnTo>
                    <a:pt x="119" y="57"/>
                  </a:lnTo>
                  <a:lnTo>
                    <a:pt x="121" y="57"/>
                  </a:lnTo>
                  <a:lnTo>
                    <a:pt x="123" y="57"/>
                  </a:lnTo>
                  <a:lnTo>
                    <a:pt x="124" y="57"/>
                  </a:lnTo>
                  <a:lnTo>
                    <a:pt x="124" y="55"/>
                  </a:lnTo>
                  <a:lnTo>
                    <a:pt x="126" y="55"/>
                  </a:lnTo>
                  <a:lnTo>
                    <a:pt x="126" y="53"/>
                  </a:lnTo>
                  <a:lnTo>
                    <a:pt x="128" y="53"/>
                  </a:lnTo>
                  <a:lnTo>
                    <a:pt x="128" y="52"/>
                  </a:lnTo>
                  <a:lnTo>
                    <a:pt x="129" y="52"/>
                  </a:lnTo>
                  <a:lnTo>
                    <a:pt x="129" y="50"/>
                  </a:lnTo>
                  <a:lnTo>
                    <a:pt x="131" y="48"/>
                  </a:lnTo>
                  <a:lnTo>
                    <a:pt x="133" y="48"/>
                  </a:lnTo>
                  <a:lnTo>
                    <a:pt x="133" y="47"/>
                  </a:lnTo>
                  <a:lnTo>
                    <a:pt x="134" y="45"/>
                  </a:lnTo>
                  <a:lnTo>
                    <a:pt x="134" y="43"/>
                  </a:lnTo>
                  <a:lnTo>
                    <a:pt x="136" y="43"/>
                  </a:lnTo>
                  <a:lnTo>
                    <a:pt x="136" y="42"/>
                  </a:lnTo>
                  <a:lnTo>
                    <a:pt x="138" y="40"/>
                  </a:lnTo>
                  <a:lnTo>
                    <a:pt x="138" y="38"/>
                  </a:lnTo>
                  <a:lnTo>
                    <a:pt x="140" y="36"/>
                  </a:lnTo>
                  <a:lnTo>
                    <a:pt x="140" y="35"/>
                  </a:lnTo>
                  <a:lnTo>
                    <a:pt x="141" y="33"/>
                  </a:lnTo>
                  <a:lnTo>
                    <a:pt x="141" y="31"/>
                  </a:lnTo>
                  <a:lnTo>
                    <a:pt x="143" y="31"/>
                  </a:lnTo>
                  <a:lnTo>
                    <a:pt x="143" y="30"/>
                  </a:lnTo>
                  <a:lnTo>
                    <a:pt x="145" y="28"/>
                  </a:lnTo>
                  <a:lnTo>
                    <a:pt x="146" y="26"/>
                  </a:lnTo>
                  <a:lnTo>
                    <a:pt x="146" y="25"/>
                  </a:lnTo>
                  <a:lnTo>
                    <a:pt x="148" y="23"/>
                  </a:lnTo>
                  <a:lnTo>
                    <a:pt x="148" y="21"/>
                  </a:lnTo>
                  <a:lnTo>
                    <a:pt x="150" y="20"/>
                  </a:lnTo>
                  <a:lnTo>
                    <a:pt x="150" y="18"/>
                  </a:lnTo>
                  <a:lnTo>
                    <a:pt x="151" y="16"/>
                  </a:lnTo>
                  <a:lnTo>
                    <a:pt x="151" y="15"/>
                  </a:lnTo>
                  <a:lnTo>
                    <a:pt x="153" y="15"/>
                  </a:lnTo>
                  <a:lnTo>
                    <a:pt x="153" y="13"/>
                  </a:lnTo>
                  <a:lnTo>
                    <a:pt x="155" y="11"/>
                  </a:lnTo>
                  <a:lnTo>
                    <a:pt x="155" y="10"/>
                  </a:lnTo>
                  <a:lnTo>
                    <a:pt x="156" y="8"/>
                  </a:lnTo>
                  <a:lnTo>
                    <a:pt x="158" y="8"/>
                  </a:lnTo>
                  <a:lnTo>
                    <a:pt x="158" y="6"/>
                  </a:lnTo>
                  <a:lnTo>
                    <a:pt x="160" y="6"/>
                  </a:lnTo>
                  <a:lnTo>
                    <a:pt x="161" y="5"/>
                  </a:lnTo>
                  <a:lnTo>
                    <a:pt x="163" y="5"/>
                  </a:lnTo>
                  <a:lnTo>
                    <a:pt x="165" y="5"/>
                  </a:lnTo>
                  <a:lnTo>
                    <a:pt x="166" y="5"/>
                  </a:lnTo>
                  <a:lnTo>
                    <a:pt x="168" y="5"/>
                  </a:lnTo>
                  <a:lnTo>
                    <a:pt x="170" y="6"/>
                  </a:lnTo>
                  <a:lnTo>
                    <a:pt x="171" y="6"/>
                  </a:lnTo>
                  <a:lnTo>
                    <a:pt x="173" y="8"/>
                  </a:lnTo>
                  <a:lnTo>
                    <a:pt x="175" y="10"/>
                  </a:lnTo>
                  <a:lnTo>
                    <a:pt x="176" y="10"/>
                  </a:lnTo>
                  <a:lnTo>
                    <a:pt x="176" y="11"/>
                  </a:lnTo>
                  <a:lnTo>
                    <a:pt x="178" y="13"/>
                  </a:lnTo>
                  <a:lnTo>
                    <a:pt x="180" y="15"/>
                  </a:lnTo>
                  <a:lnTo>
                    <a:pt x="180" y="16"/>
                  </a:lnTo>
                  <a:lnTo>
                    <a:pt x="181" y="16"/>
                  </a:lnTo>
                  <a:lnTo>
                    <a:pt x="181" y="18"/>
                  </a:lnTo>
                  <a:lnTo>
                    <a:pt x="183" y="18"/>
                  </a:lnTo>
                  <a:lnTo>
                    <a:pt x="183" y="20"/>
                  </a:lnTo>
                  <a:lnTo>
                    <a:pt x="185" y="20"/>
                  </a:lnTo>
                  <a:lnTo>
                    <a:pt x="185" y="21"/>
                  </a:lnTo>
                  <a:lnTo>
                    <a:pt x="185" y="23"/>
                  </a:lnTo>
                  <a:lnTo>
                    <a:pt x="186" y="23"/>
                  </a:lnTo>
                  <a:lnTo>
                    <a:pt x="186" y="25"/>
                  </a:lnTo>
                  <a:lnTo>
                    <a:pt x="188" y="26"/>
                  </a:lnTo>
                  <a:lnTo>
                    <a:pt x="190" y="26"/>
                  </a:lnTo>
                  <a:lnTo>
                    <a:pt x="190" y="28"/>
                  </a:lnTo>
                  <a:lnTo>
                    <a:pt x="191" y="28"/>
                  </a:lnTo>
                  <a:lnTo>
                    <a:pt x="191" y="30"/>
                  </a:lnTo>
                  <a:lnTo>
                    <a:pt x="193" y="31"/>
                  </a:lnTo>
                  <a:lnTo>
                    <a:pt x="193" y="33"/>
                  </a:lnTo>
                  <a:lnTo>
                    <a:pt x="195" y="35"/>
                  </a:lnTo>
                  <a:lnTo>
                    <a:pt x="195" y="36"/>
                  </a:lnTo>
                  <a:lnTo>
                    <a:pt x="197" y="36"/>
                  </a:lnTo>
                  <a:lnTo>
                    <a:pt x="197" y="38"/>
                  </a:lnTo>
                  <a:lnTo>
                    <a:pt x="198" y="38"/>
                  </a:lnTo>
                  <a:lnTo>
                    <a:pt x="198" y="40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02" y="42"/>
                  </a:lnTo>
                  <a:lnTo>
                    <a:pt x="203" y="43"/>
                  </a:lnTo>
                  <a:lnTo>
                    <a:pt x="205" y="43"/>
                  </a:lnTo>
                  <a:lnTo>
                    <a:pt x="207" y="45"/>
                  </a:lnTo>
                  <a:lnTo>
                    <a:pt x="208" y="45"/>
                  </a:lnTo>
                  <a:lnTo>
                    <a:pt x="210" y="45"/>
                  </a:lnTo>
                  <a:lnTo>
                    <a:pt x="210" y="47"/>
                  </a:lnTo>
                  <a:lnTo>
                    <a:pt x="212" y="47"/>
                  </a:lnTo>
                  <a:lnTo>
                    <a:pt x="213" y="47"/>
                  </a:lnTo>
                  <a:lnTo>
                    <a:pt x="215" y="47"/>
                  </a:lnTo>
                  <a:lnTo>
                    <a:pt x="217" y="48"/>
                  </a:lnTo>
                  <a:lnTo>
                    <a:pt x="218" y="48"/>
                  </a:lnTo>
                  <a:lnTo>
                    <a:pt x="220" y="48"/>
                  </a:lnTo>
                  <a:lnTo>
                    <a:pt x="220" y="47"/>
                  </a:lnTo>
                  <a:lnTo>
                    <a:pt x="222" y="47"/>
                  </a:lnTo>
                  <a:lnTo>
                    <a:pt x="223" y="47"/>
                  </a:lnTo>
                  <a:lnTo>
                    <a:pt x="225" y="47"/>
                  </a:lnTo>
                  <a:lnTo>
                    <a:pt x="227" y="47"/>
                  </a:lnTo>
                  <a:lnTo>
                    <a:pt x="228" y="47"/>
                  </a:lnTo>
                  <a:lnTo>
                    <a:pt x="228" y="45"/>
                  </a:lnTo>
                  <a:lnTo>
                    <a:pt x="230" y="45"/>
                  </a:lnTo>
                  <a:lnTo>
                    <a:pt x="232" y="45"/>
                  </a:lnTo>
                  <a:lnTo>
                    <a:pt x="233" y="45"/>
                  </a:lnTo>
                  <a:lnTo>
                    <a:pt x="233" y="43"/>
                  </a:lnTo>
                  <a:lnTo>
                    <a:pt x="235" y="43"/>
                  </a:lnTo>
                  <a:lnTo>
                    <a:pt x="235" y="42"/>
                  </a:lnTo>
                  <a:lnTo>
                    <a:pt x="237" y="42"/>
                  </a:lnTo>
                  <a:lnTo>
                    <a:pt x="238" y="42"/>
                  </a:lnTo>
                  <a:lnTo>
                    <a:pt x="240" y="42"/>
                  </a:lnTo>
                  <a:lnTo>
                    <a:pt x="240" y="40"/>
                  </a:lnTo>
                  <a:lnTo>
                    <a:pt x="242" y="40"/>
                  </a:lnTo>
                  <a:lnTo>
                    <a:pt x="243" y="38"/>
                  </a:lnTo>
                  <a:lnTo>
                    <a:pt x="245" y="38"/>
                  </a:lnTo>
                  <a:lnTo>
                    <a:pt x="245" y="36"/>
                  </a:lnTo>
                  <a:lnTo>
                    <a:pt x="247" y="36"/>
                  </a:lnTo>
                  <a:lnTo>
                    <a:pt x="248" y="36"/>
                  </a:lnTo>
                  <a:lnTo>
                    <a:pt x="250" y="35"/>
                  </a:lnTo>
                  <a:lnTo>
                    <a:pt x="252" y="35"/>
                  </a:lnTo>
                  <a:lnTo>
                    <a:pt x="253" y="35"/>
                  </a:lnTo>
                  <a:lnTo>
                    <a:pt x="255" y="35"/>
                  </a:lnTo>
                  <a:lnTo>
                    <a:pt x="255" y="33"/>
                  </a:lnTo>
                  <a:lnTo>
                    <a:pt x="257" y="33"/>
                  </a:lnTo>
                  <a:lnTo>
                    <a:pt x="259" y="33"/>
                  </a:lnTo>
                  <a:lnTo>
                    <a:pt x="260" y="33"/>
                  </a:lnTo>
                  <a:lnTo>
                    <a:pt x="262" y="33"/>
                  </a:lnTo>
                  <a:lnTo>
                    <a:pt x="262" y="35"/>
                  </a:lnTo>
                  <a:lnTo>
                    <a:pt x="264" y="35"/>
                  </a:lnTo>
                  <a:lnTo>
                    <a:pt x="265" y="35"/>
                  </a:lnTo>
                  <a:lnTo>
                    <a:pt x="267" y="35"/>
                  </a:lnTo>
                  <a:lnTo>
                    <a:pt x="267" y="36"/>
                  </a:lnTo>
                  <a:lnTo>
                    <a:pt x="269" y="36"/>
                  </a:lnTo>
                  <a:lnTo>
                    <a:pt x="270" y="36"/>
                  </a:lnTo>
                  <a:lnTo>
                    <a:pt x="270" y="38"/>
                  </a:lnTo>
                  <a:lnTo>
                    <a:pt x="272" y="38"/>
                  </a:lnTo>
                  <a:lnTo>
                    <a:pt x="274" y="38"/>
                  </a:lnTo>
                  <a:lnTo>
                    <a:pt x="275" y="40"/>
                  </a:lnTo>
                  <a:lnTo>
                    <a:pt x="277" y="40"/>
                  </a:lnTo>
                  <a:lnTo>
                    <a:pt x="279" y="42"/>
                  </a:lnTo>
                  <a:lnTo>
                    <a:pt x="280" y="42"/>
                  </a:lnTo>
                  <a:lnTo>
                    <a:pt x="280" y="43"/>
                  </a:lnTo>
                  <a:lnTo>
                    <a:pt x="282" y="43"/>
                  </a:lnTo>
                  <a:lnTo>
                    <a:pt x="284" y="43"/>
                  </a:lnTo>
                  <a:lnTo>
                    <a:pt x="284" y="45"/>
                  </a:lnTo>
                  <a:lnTo>
                    <a:pt x="285" y="45"/>
                  </a:lnTo>
                  <a:lnTo>
                    <a:pt x="285" y="47"/>
                  </a:lnTo>
                  <a:lnTo>
                    <a:pt x="287" y="47"/>
                  </a:lnTo>
                  <a:lnTo>
                    <a:pt x="289" y="47"/>
                  </a:lnTo>
                  <a:lnTo>
                    <a:pt x="289" y="48"/>
                  </a:lnTo>
                  <a:lnTo>
                    <a:pt x="290" y="48"/>
                  </a:lnTo>
                  <a:lnTo>
                    <a:pt x="292" y="47"/>
                  </a:lnTo>
                  <a:lnTo>
                    <a:pt x="294" y="48"/>
                  </a:lnTo>
                  <a:lnTo>
                    <a:pt x="295" y="48"/>
                  </a:lnTo>
                  <a:lnTo>
                    <a:pt x="297" y="50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2303" y="3340"/>
              <a:ext cx="281" cy="42"/>
            </a:xfrm>
            <a:custGeom>
              <a:avLst/>
              <a:gdLst>
                <a:gd name="T0" fmla="*/ 5 w 297"/>
                <a:gd name="T1" fmla="*/ 28829 h 25"/>
                <a:gd name="T2" fmla="*/ 9 w 297"/>
                <a:gd name="T3" fmla="*/ 28829 h 25"/>
                <a:gd name="T4" fmla="*/ 9 w 297"/>
                <a:gd name="T5" fmla="*/ 24733 h 25"/>
                <a:gd name="T6" fmla="*/ 9 w 297"/>
                <a:gd name="T7" fmla="*/ 21318 h 25"/>
                <a:gd name="T8" fmla="*/ 11 w 297"/>
                <a:gd name="T9" fmla="*/ 14722 h 25"/>
                <a:gd name="T10" fmla="*/ 14 w 297"/>
                <a:gd name="T11" fmla="*/ 8763 h 25"/>
                <a:gd name="T12" fmla="*/ 17 w 297"/>
                <a:gd name="T13" fmla="*/ 6611 h 25"/>
                <a:gd name="T14" fmla="*/ 20 w 297"/>
                <a:gd name="T15" fmla="*/ 1394 h 25"/>
                <a:gd name="T16" fmla="*/ 22 w 297"/>
                <a:gd name="T17" fmla="*/ 0 h 25"/>
                <a:gd name="T18" fmla="*/ 24 w 297"/>
                <a:gd name="T19" fmla="*/ 1394 h 25"/>
                <a:gd name="T20" fmla="*/ 26 w 297"/>
                <a:gd name="T21" fmla="*/ 3935 h 25"/>
                <a:gd name="T22" fmla="*/ 28 w 297"/>
                <a:gd name="T23" fmla="*/ 8763 h 25"/>
                <a:gd name="T24" fmla="*/ 31 w 297"/>
                <a:gd name="T25" fmla="*/ 14722 h 25"/>
                <a:gd name="T26" fmla="*/ 34 w 297"/>
                <a:gd name="T27" fmla="*/ 18658 h 25"/>
                <a:gd name="T28" fmla="*/ 36 w 297"/>
                <a:gd name="T29" fmla="*/ 25269 h 25"/>
                <a:gd name="T30" fmla="*/ 39 w 297"/>
                <a:gd name="T31" fmla="*/ 28829 h 25"/>
                <a:gd name="T32" fmla="*/ 41 w 297"/>
                <a:gd name="T33" fmla="*/ 33225 h 25"/>
                <a:gd name="T34" fmla="*/ 43 w 297"/>
                <a:gd name="T35" fmla="*/ 33225 h 25"/>
                <a:gd name="T36" fmla="*/ 45 w 297"/>
                <a:gd name="T37" fmla="*/ 33225 h 25"/>
                <a:gd name="T38" fmla="*/ 48 w 297"/>
                <a:gd name="T39" fmla="*/ 35814 h 25"/>
                <a:gd name="T40" fmla="*/ 50 w 297"/>
                <a:gd name="T41" fmla="*/ 35814 h 25"/>
                <a:gd name="T42" fmla="*/ 53 w 297"/>
                <a:gd name="T43" fmla="*/ 33225 h 25"/>
                <a:gd name="T44" fmla="*/ 55 w 297"/>
                <a:gd name="T45" fmla="*/ 33225 h 25"/>
                <a:gd name="T46" fmla="*/ 57 w 297"/>
                <a:gd name="T47" fmla="*/ 33225 h 25"/>
                <a:gd name="T48" fmla="*/ 60 w 297"/>
                <a:gd name="T49" fmla="*/ 31345 h 25"/>
                <a:gd name="T50" fmla="*/ 62 w 297"/>
                <a:gd name="T51" fmla="*/ 33225 h 25"/>
                <a:gd name="T52" fmla="*/ 65 w 297"/>
                <a:gd name="T53" fmla="*/ 31345 h 25"/>
                <a:gd name="T54" fmla="*/ 67 w 297"/>
                <a:gd name="T55" fmla="*/ 31345 h 25"/>
                <a:gd name="T56" fmla="*/ 70 w 297"/>
                <a:gd name="T57" fmla="*/ 28829 h 25"/>
                <a:gd name="T58" fmla="*/ 72 w 297"/>
                <a:gd name="T59" fmla="*/ 25269 h 25"/>
                <a:gd name="T60" fmla="*/ 74 w 297"/>
                <a:gd name="T61" fmla="*/ 25269 h 25"/>
                <a:gd name="T62" fmla="*/ 77 w 297"/>
                <a:gd name="T63" fmla="*/ 24733 h 25"/>
                <a:gd name="T64" fmla="*/ 80 w 297"/>
                <a:gd name="T65" fmla="*/ 24733 h 25"/>
                <a:gd name="T66" fmla="*/ 82 w 297"/>
                <a:gd name="T67" fmla="*/ 24733 h 25"/>
                <a:gd name="T68" fmla="*/ 85 w 297"/>
                <a:gd name="T69" fmla="*/ 21318 h 25"/>
                <a:gd name="T70" fmla="*/ 87 w 297"/>
                <a:gd name="T71" fmla="*/ 18658 h 25"/>
                <a:gd name="T72" fmla="*/ 90 w 297"/>
                <a:gd name="T73" fmla="*/ 17160 h 25"/>
                <a:gd name="T74" fmla="*/ 91 w 297"/>
                <a:gd name="T75" fmla="*/ 17160 h 25"/>
                <a:gd name="T76" fmla="*/ 94 w 297"/>
                <a:gd name="T77" fmla="*/ 17160 h 25"/>
                <a:gd name="T78" fmla="*/ 96 w 297"/>
                <a:gd name="T79" fmla="*/ 17160 h 25"/>
                <a:gd name="T80" fmla="*/ 99 w 297"/>
                <a:gd name="T81" fmla="*/ 17160 h 25"/>
                <a:gd name="T82" fmla="*/ 101 w 297"/>
                <a:gd name="T83" fmla="*/ 14722 h 25"/>
                <a:gd name="T84" fmla="*/ 104 w 297"/>
                <a:gd name="T85" fmla="*/ 17160 h 25"/>
                <a:gd name="T86" fmla="*/ 106 w 297"/>
                <a:gd name="T87" fmla="*/ 17160 h 25"/>
                <a:gd name="T88" fmla="*/ 108 w 297"/>
                <a:gd name="T89" fmla="*/ 17160 h 25"/>
                <a:gd name="T90" fmla="*/ 111 w 297"/>
                <a:gd name="T91" fmla="*/ 14722 h 25"/>
                <a:gd name="T92" fmla="*/ 113 w 297"/>
                <a:gd name="T93" fmla="*/ 14722 h 25"/>
                <a:gd name="T94" fmla="*/ 115 w 297"/>
                <a:gd name="T95" fmla="*/ 14722 h 25"/>
                <a:gd name="T96" fmla="*/ 118 w 297"/>
                <a:gd name="T97" fmla="*/ 17160 h 25"/>
                <a:gd name="T98" fmla="*/ 120 w 297"/>
                <a:gd name="T99" fmla="*/ 17160 h 25"/>
                <a:gd name="T100" fmla="*/ 123 w 297"/>
                <a:gd name="T101" fmla="*/ 18658 h 25"/>
                <a:gd name="T102" fmla="*/ 125 w 297"/>
                <a:gd name="T103" fmla="*/ 17160 h 25"/>
                <a:gd name="T104" fmla="*/ 127 w 297"/>
                <a:gd name="T105" fmla="*/ 18658 h 25"/>
                <a:gd name="T106" fmla="*/ 130 w 297"/>
                <a:gd name="T107" fmla="*/ 21318 h 25"/>
                <a:gd name="T108" fmla="*/ 132 w 297"/>
                <a:gd name="T109" fmla="*/ 21318 h 25"/>
                <a:gd name="T110" fmla="*/ 133 w 297"/>
                <a:gd name="T111" fmla="*/ 24733 h 2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97"/>
                <a:gd name="T169" fmla="*/ 0 h 25"/>
                <a:gd name="T170" fmla="*/ 297 w 297"/>
                <a:gd name="T171" fmla="*/ 25 h 2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97" h="25">
                  <a:moveTo>
                    <a:pt x="0" y="20"/>
                  </a:moveTo>
                  <a:lnTo>
                    <a:pt x="0" y="20"/>
                  </a:lnTo>
                  <a:lnTo>
                    <a:pt x="2" y="20"/>
                  </a:lnTo>
                  <a:lnTo>
                    <a:pt x="3" y="20"/>
                  </a:lnTo>
                  <a:lnTo>
                    <a:pt x="5" y="20"/>
                  </a:lnTo>
                  <a:lnTo>
                    <a:pt x="7" y="20"/>
                  </a:lnTo>
                  <a:lnTo>
                    <a:pt x="8" y="20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3" y="20"/>
                  </a:lnTo>
                  <a:lnTo>
                    <a:pt x="13" y="18"/>
                  </a:lnTo>
                  <a:lnTo>
                    <a:pt x="15" y="18"/>
                  </a:lnTo>
                  <a:lnTo>
                    <a:pt x="15" y="17"/>
                  </a:lnTo>
                  <a:lnTo>
                    <a:pt x="17" y="17"/>
                  </a:lnTo>
                  <a:lnTo>
                    <a:pt x="19" y="15"/>
                  </a:lnTo>
                  <a:lnTo>
                    <a:pt x="20" y="15"/>
                  </a:lnTo>
                  <a:lnTo>
                    <a:pt x="20" y="13"/>
                  </a:lnTo>
                  <a:lnTo>
                    <a:pt x="22" y="13"/>
                  </a:lnTo>
                  <a:lnTo>
                    <a:pt x="24" y="12"/>
                  </a:lnTo>
                  <a:lnTo>
                    <a:pt x="25" y="10"/>
                  </a:lnTo>
                  <a:lnTo>
                    <a:pt x="27" y="10"/>
                  </a:lnTo>
                  <a:lnTo>
                    <a:pt x="29" y="8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4" y="6"/>
                  </a:lnTo>
                  <a:lnTo>
                    <a:pt x="34" y="5"/>
                  </a:lnTo>
                  <a:lnTo>
                    <a:pt x="35" y="5"/>
                  </a:lnTo>
                  <a:lnTo>
                    <a:pt x="37" y="3"/>
                  </a:lnTo>
                  <a:lnTo>
                    <a:pt x="39" y="3"/>
                  </a:lnTo>
                  <a:lnTo>
                    <a:pt x="39" y="1"/>
                  </a:lnTo>
                  <a:lnTo>
                    <a:pt x="40" y="1"/>
                  </a:lnTo>
                  <a:lnTo>
                    <a:pt x="42" y="1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2" y="1"/>
                  </a:lnTo>
                  <a:lnTo>
                    <a:pt x="54" y="1"/>
                  </a:lnTo>
                  <a:lnTo>
                    <a:pt x="54" y="3"/>
                  </a:lnTo>
                  <a:lnTo>
                    <a:pt x="55" y="3"/>
                  </a:lnTo>
                  <a:lnTo>
                    <a:pt x="57" y="3"/>
                  </a:lnTo>
                  <a:lnTo>
                    <a:pt x="59" y="3"/>
                  </a:lnTo>
                  <a:lnTo>
                    <a:pt x="59" y="5"/>
                  </a:lnTo>
                  <a:lnTo>
                    <a:pt x="60" y="5"/>
                  </a:lnTo>
                  <a:lnTo>
                    <a:pt x="60" y="6"/>
                  </a:lnTo>
                  <a:lnTo>
                    <a:pt x="62" y="6"/>
                  </a:lnTo>
                  <a:lnTo>
                    <a:pt x="64" y="6"/>
                  </a:lnTo>
                  <a:lnTo>
                    <a:pt x="64" y="8"/>
                  </a:lnTo>
                  <a:lnTo>
                    <a:pt x="65" y="8"/>
                  </a:lnTo>
                  <a:lnTo>
                    <a:pt x="65" y="10"/>
                  </a:lnTo>
                  <a:lnTo>
                    <a:pt x="67" y="10"/>
                  </a:lnTo>
                  <a:lnTo>
                    <a:pt x="69" y="12"/>
                  </a:lnTo>
                  <a:lnTo>
                    <a:pt x="70" y="12"/>
                  </a:lnTo>
                  <a:lnTo>
                    <a:pt x="70" y="13"/>
                  </a:lnTo>
                  <a:lnTo>
                    <a:pt x="72" y="13"/>
                  </a:lnTo>
                  <a:lnTo>
                    <a:pt x="74" y="15"/>
                  </a:lnTo>
                  <a:lnTo>
                    <a:pt x="76" y="17"/>
                  </a:lnTo>
                  <a:lnTo>
                    <a:pt x="77" y="17"/>
                  </a:lnTo>
                  <a:lnTo>
                    <a:pt x="77" y="18"/>
                  </a:lnTo>
                  <a:lnTo>
                    <a:pt x="79" y="18"/>
                  </a:lnTo>
                  <a:lnTo>
                    <a:pt x="81" y="18"/>
                  </a:lnTo>
                  <a:lnTo>
                    <a:pt x="82" y="18"/>
                  </a:lnTo>
                  <a:lnTo>
                    <a:pt x="82" y="20"/>
                  </a:lnTo>
                  <a:lnTo>
                    <a:pt x="84" y="20"/>
                  </a:lnTo>
                  <a:lnTo>
                    <a:pt x="84" y="22"/>
                  </a:lnTo>
                  <a:lnTo>
                    <a:pt x="86" y="22"/>
                  </a:lnTo>
                  <a:lnTo>
                    <a:pt x="87" y="23"/>
                  </a:lnTo>
                  <a:lnTo>
                    <a:pt x="89" y="23"/>
                  </a:lnTo>
                  <a:lnTo>
                    <a:pt x="91" y="23"/>
                  </a:lnTo>
                  <a:lnTo>
                    <a:pt x="92" y="23"/>
                  </a:lnTo>
                  <a:lnTo>
                    <a:pt x="92" y="25"/>
                  </a:lnTo>
                  <a:lnTo>
                    <a:pt x="94" y="23"/>
                  </a:lnTo>
                  <a:lnTo>
                    <a:pt x="96" y="23"/>
                  </a:lnTo>
                  <a:lnTo>
                    <a:pt x="97" y="23"/>
                  </a:lnTo>
                  <a:lnTo>
                    <a:pt x="99" y="23"/>
                  </a:lnTo>
                  <a:lnTo>
                    <a:pt x="101" y="23"/>
                  </a:lnTo>
                  <a:lnTo>
                    <a:pt x="102" y="25"/>
                  </a:lnTo>
                  <a:lnTo>
                    <a:pt x="104" y="25"/>
                  </a:lnTo>
                  <a:lnTo>
                    <a:pt x="106" y="25"/>
                  </a:lnTo>
                  <a:lnTo>
                    <a:pt x="107" y="25"/>
                  </a:lnTo>
                  <a:lnTo>
                    <a:pt x="109" y="25"/>
                  </a:lnTo>
                  <a:lnTo>
                    <a:pt x="109" y="23"/>
                  </a:lnTo>
                  <a:lnTo>
                    <a:pt x="111" y="23"/>
                  </a:lnTo>
                  <a:lnTo>
                    <a:pt x="112" y="23"/>
                  </a:lnTo>
                  <a:lnTo>
                    <a:pt x="114" y="23"/>
                  </a:lnTo>
                  <a:lnTo>
                    <a:pt x="116" y="23"/>
                  </a:lnTo>
                  <a:lnTo>
                    <a:pt x="117" y="23"/>
                  </a:lnTo>
                  <a:lnTo>
                    <a:pt x="119" y="23"/>
                  </a:lnTo>
                  <a:lnTo>
                    <a:pt x="121" y="23"/>
                  </a:lnTo>
                  <a:lnTo>
                    <a:pt x="122" y="23"/>
                  </a:lnTo>
                  <a:lnTo>
                    <a:pt x="124" y="23"/>
                  </a:lnTo>
                  <a:lnTo>
                    <a:pt x="126" y="23"/>
                  </a:lnTo>
                  <a:lnTo>
                    <a:pt x="127" y="23"/>
                  </a:lnTo>
                  <a:lnTo>
                    <a:pt x="129" y="23"/>
                  </a:lnTo>
                  <a:lnTo>
                    <a:pt x="131" y="22"/>
                  </a:lnTo>
                  <a:lnTo>
                    <a:pt x="132" y="23"/>
                  </a:lnTo>
                  <a:lnTo>
                    <a:pt x="134" y="23"/>
                  </a:lnTo>
                  <a:lnTo>
                    <a:pt x="136" y="23"/>
                  </a:lnTo>
                  <a:lnTo>
                    <a:pt x="138" y="22"/>
                  </a:lnTo>
                  <a:lnTo>
                    <a:pt x="139" y="22"/>
                  </a:lnTo>
                  <a:lnTo>
                    <a:pt x="141" y="22"/>
                  </a:lnTo>
                  <a:lnTo>
                    <a:pt x="141" y="20"/>
                  </a:lnTo>
                  <a:lnTo>
                    <a:pt x="143" y="20"/>
                  </a:lnTo>
                  <a:lnTo>
                    <a:pt x="144" y="20"/>
                  </a:lnTo>
                  <a:lnTo>
                    <a:pt x="144" y="22"/>
                  </a:lnTo>
                  <a:lnTo>
                    <a:pt x="146" y="22"/>
                  </a:lnTo>
                  <a:lnTo>
                    <a:pt x="148" y="20"/>
                  </a:lnTo>
                  <a:lnTo>
                    <a:pt x="149" y="20"/>
                  </a:lnTo>
                  <a:lnTo>
                    <a:pt x="151" y="20"/>
                  </a:lnTo>
                  <a:lnTo>
                    <a:pt x="153" y="20"/>
                  </a:lnTo>
                  <a:lnTo>
                    <a:pt x="153" y="18"/>
                  </a:lnTo>
                  <a:lnTo>
                    <a:pt x="154" y="18"/>
                  </a:lnTo>
                  <a:lnTo>
                    <a:pt x="156" y="18"/>
                  </a:lnTo>
                  <a:lnTo>
                    <a:pt x="158" y="18"/>
                  </a:lnTo>
                  <a:lnTo>
                    <a:pt x="159" y="18"/>
                  </a:lnTo>
                  <a:lnTo>
                    <a:pt x="161" y="18"/>
                  </a:lnTo>
                  <a:lnTo>
                    <a:pt x="163" y="18"/>
                  </a:lnTo>
                  <a:lnTo>
                    <a:pt x="163" y="17"/>
                  </a:lnTo>
                  <a:lnTo>
                    <a:pt x="164" y="17"/>
                  </a:lnTo>
                  <a:lnTo>
                    <a:pt x="166" y="17"/>
                  </a:lnTo>
                  <a:lnTo>
                    <a:pt x="168" y="17"/>
                  </a:lnTo>
                  <a:lnTo>
                    <a:pt x="169" y="17"/>
                  </a:lnTo>
                  <a:lnTo>
                    <a:pt x="171" y="17"/>
                  </a:lnTo>
                  <a:lnTo>
                    <a:pt x="173" y="17"/>
                  </a:lnTo>
                  <a:lnTo>
                    <a:pt x="174" y="17"/>
                  </a:lnTo>
                  <a:lnTo>
                    <a:pt x="176" y="17"/>
                  </a:lnTo>
                  <a:lnTo>
                    <a:pt x="178" y="17"/>
                  </a:lnTo>
                  <a:lnTo>
                    <a:pt x="179" y="17"/>
                  </a:lnTo>
                  <a:lnTo>
                    <a:pt x="179" y="15"/>
                  </a:lnTo>
                  <a:lnTo>
                    <a:pt x="181" y="15"/>
                  </a:lnTo>
                  <a:lnTo>
                    <a:pt x="183" y="15"/>
                  </a:lnTo>
                  <a:lnTo>
                    <a:pt x="184" y="13"/>
                  </a:lnTo>
                  <a:lnTo>
                    <a:pt x="186" y="13"/>
                  </a:lnTo>
                  <a:lnTo>
                    <a:pt x="188" y="13"/>
                  </a:lnTo>
                  <a:lnTo>
                    <a:pt x="189" y="13"/>
                  </a:lnTo>
                  <a:lnTo>
                    <a:pt x="191" y="13"/>
                  </a:lnTo>
                  <a:lnTo>
                    <a:pt x="193" y="13"/>
                  </a:lnTo>
                  <a:lnTo>
                    <a:pt x="193" y="12"/>
                  </a:lnTo>
                  <a:lnTo>
                    <a:pt x="195" y="12"/>
                  </a:lnTo>
                  <a:lnTo>
                    <a:pt x="196" y="12"/>
                  </a:lnTo>
                  <a:lnTo>
                    <a:pt x="198" y="12"/>
                  </a:lnTo>
                  <a:lnTo>
                    <a:pt x="200" y="12"/>
                  </a:lnTo>
                  <a:lnTo>
                    <a:pt x="201" y="12"/>
                  </a:lnTo>
                  <a:lnTo>
                    <a:pt x="203" y="12"/>
                  </a:lnTo>
                  <a:lnTo>
                    <a:pt x="205" y="12"/>
                  </a:lnTo>
                  <a:lnTo>
                    <a:pt x="206" y="12"/>
                  </a:lnTo>
                  <a:lnTo>
                    <a:pt x="208" y="12"/>
                  </a:lnTo>
                  <a:lnTo>
                    <a:pt x="210" y="12"/>
                  </a:lnTo>
                  <a:lnTo>
                    <a:pt x="211" y="12"/>
                  </a:lnTo>
                  <a:lnTo>
                    <a:pt x="213" y="12"/>
                  </a:lnTo>
                  <a:lnTo>
                    <a:pt x="215" y="12"/>
                  </a:lnTo>
                  <a:lnTo>
                    <a:pt x="216" y="12"/>
                  </a:lnTo>
                  <a:lnTo>
                    <a:pt x="218" y="10"/>
                  </a:lnTo>
                  <a:lnTo>
                    <a:pt x="220" y="10"/>
                  </a:lnTo>
                  <a:lnTo>
                    <a:pt x="221" y="10"/>
                  </a:lnTo>
                  <a:lnTo>
                    <a:pt x="223" y="10"/>
                  </a:lnTo>
                  <a:lnTo>
                    <a:pt x="223" y="12"/>
                  </a:lnTo>
                  <a:lnTo>
                    <a:pt x="225" y="12"/>
                  </a:lnTo>
                  <a:lnTo>
                    <a:pt x="226" y="12"/>
                  </a:lnTo>
                  <a:lnTo>
                    <a:pt x="228" y="12"/>
                  </a:lnTo>
                  <a:lnTo>
                    <a:pt x="230" y="13"/>
                  </a:lnTo>
                  <a:lnTo>
                    <a:pt x="230" y="12"/>
                  </a:lnTo>
                  <a:lnTo>
                    <a:pt x="231" y="12"/>
                  </a:lnTo>
                  <a:lnTo>
                    <a:pt x="233" y="12"/>
                  </a:lnTo>
                  <a:lnTo>
                    <a:pt x="235" y="12"/>
                  </a:lnTo>
                  <a:lnTo>
                    <a:pt x="236" y="12"/>
                  </a:lnTo>
                  <a:lnTo>
                    <a:pt x="236" y="10"/>
                  </a:lnTo>
                  <a:lnTo>
                    <a:pt x="238" y="10"/>
                  </a:lnTo>
                  <a:lnTo>
                    <a:pt x="240" y="10"/>
                  </a:lnTo>
                  <a:lnTo>
                    <a:pt x="241" y="10"/>
                  </a:lnTo>
                  <a:lnTo>
                    <a:pt x="243" y="10"/>
                  </a:lnTo>
                  <a:lnTo>
                    <a:pt x="245" y="10"/>
                  </a:lnTo>
                  <a:lnTo>
                    <a:pt x="246" y="10"/>
                  </a:lnTo>
                  <a:lnTo>
                    <a:pt x="248" y="10"/>
                  </a:lnTo>
                  <a:lnTo>
                    <a:pt x="250" y="10"/>
                  </a:lnTo>
                  <a:lnTo>
                    <a:pt x="251" y="10"/>
                  </a:lnTo>
                  <a:lnTo>
                    <a:pt x="253" y="10"/>
                  </a:lnTo>
                  <a:lnTo>
                    <a:pt x="255" y="10"/>
                  </a:lnTo>
                  <a:lnTo>
                    <a:pt x="255" y="12"/>
                  </a:lnTo>
                  <a:lnTo>
                    <a:pt x="257" y="12"/>
                  </a:lnTo>
                  <a:lnTo>
                    <a:pt x="258" y="10"/>
                  </a:lnTo>
                  <a:lnTo>
                    <a:pt x="258" y="12"/>
                  </a:lnTo>
                  <a:lnTo>
                    <a:pt x="260" y="12"/>
                  </a:lnTo>
                  <a:lnTo>
                    <a:pt x="262" y="12"/>
                  </a:lnTo>
                  <a:lnTo>
                    <a:pt x="263" y="12"/>
                  </a:lnTo>
                  <a:lnTo>
                    <a:pt x="265" y="12"/>
                  </a:lnTo>
                  <a:lnTo>
                    <a:pt x="267" y="13"/>
                  </a:lnTo>
                  <a:lnTo>
                    <a:pt x="268" y="12"/>
                  </a:lnTo>
                  <a:lnTo>
                    <a:pt x="270" y="12"/>
                  </a:lnTo>
                  <a:lnTo>
                    <a:pt x="272" y="12"/>
                  </a:lnTo>
                  <a:lnTo>
                    <a:pt x="273" y="13"/>
                  </a:lnTo>
                  <a:lnTo>
                    <a:pt x="275" y="13"/>
                  </a:lnTo>
                  <a:lnTo>
                    <a:pt x="277" y="13"/>
                  </a:lnTo>
                  <a:lnTo>
                    <a:pt x="278" y="13"/>
                  </a:lnTo>
                  <a:lnTo>
                    <a:pt x="280" y="13"/>
                  </a:lnTo>
                  <a:lnTo>
                    <a:pt x="282" y="13"/>
                  </a:lnTo>
                  <a:lnTo>
                    <a:pt x="282" y="15"/>
                  </a:lnTo>
                  <a:lnTo>
                    <a:pt x="283" y="15"/>
                  </a:lnTo>
                  <a:lnTo>
                    <a:pt x="285" y="15"/>
                  </a:lnTo>
                  <a:lnTo>
                    <a:pt x="287" y="15"/>
                  </a:lnTo>
                  <a:lnTo>
                    <a:pt x="288" y="15"/>
                  </a:lnTo>
                  <a:lnTo>
                    <a:pt x="290" y="17"/>
                  </a:lnTo>
                  <a:lnTo>
                    <a:pt x="292" y="17"/>
                  </a:lnTo>
                  <a:lnTo>
                    <a:pt x="293" y="15"/>
                  </a:lnTo>
                  <a:lnTo>
                    <a:pt x="293" y="17"/>
                  </a:lnTo>
                  <a:lnTo>
                    <a:pt x="295" y="17"/>
                  </a:lnTo>
                  <a:lnTo>
                    <a:pt x="297" y="17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2584" y="3312"/>
              <a:ext cx="279" cy="57"/>
            </a:xfrm>
            <a:custGeom>
              <a:avLst/>
              <a:gdLst>
                <a:gd name="T0" fmla="*/ 5 w 296"/>
                <a:gd name="T1" fmla="*/ 44842 h 34"/>
                <a:gd name="T2" fmla="*/ 8 w 296"/>
                <a:gd name="T3" fmla="*/ 44842 h 34"/>
                <a:gd name="T4" fmla="*/ 8 w 296"/>
                <a:gd name="T5" fmla="*/ 44842 h 34"/>
                <a:gd name="T6" fmla="*/ 8 w 296"/>
                <a:gd name="T7" fmla="*/ 44842 h 34"/>
                <a:gd name="T8" fmla="*/ 11 w 296"/>
                <a:gd name="T9" fmla="*/ 44842 h 34"/>
                <a:gd name="T10" fmla="*/ 14 w 296"/>
                <a:gd name="T11" fmla="*/ 44842 h 34"/>
                <a:gd name="T12" fmla="*/ 17 w 296"/>
                <a:gd name="T13" fmla="*/ 44842 h 34"/>
                <a:gd name="T14" fmla="*/ 20 w 296"/>
                <a:gd name="T15" fmla="*/ 41422 h 34"/>
                <a:gd name="T16" fmla="*/ 21 w 296"/>
                <a:gd name="T17" fmla="*/ 40379 h 34"/>
                <a:gd name="T18" fmla="*/ 23 w 296"/>
                <a:gd name="T19" fmla="*/ 36985 h 34"/>
                <a:gd name="T20" fmla="*/ 25 w 296"/>
                <a:gd name="T21" fmla="*/ 32125 h 34"/>
                <a:gd name="T22" fmla="*/ 27 w 296"/>
                <a:gd name="T23" fmla="*/ 30557 h 34"/>
                <a:gd name="T24" fmla="*/ 29 w 296"/>
                <a:gd name="T25" fmla="*/ 24708 h 34"/>
                <a:gd name="T26" fmla="*/ 32 w 296"/>
                <a:gd name="T27" fmla="*/ 18227 h 34"/>
                <a:gd name="T28" fmla="*/ 35 w 296"/>
                <a:gd name="T29" fmla="*/ 14367 h 34"/>
                <a:gd name="T30" fmla="*/ 37 w 296"/>
                <a:gd name="T31" fmla="*/ 10045 h 34"/>
                <a:gd name="T32" fmla="*/ 39 w 296"/>
                <a:gd name="T33" fmla="*/ 3868 h 34"/>
                <a:gd name="T34" fmla="*/ 41 w 296"/>
                <a:gd name="T35" fmla="*/ 2307 h 34"/>
                <a:gd name="T36" fmla="*/ 43 w 296"/>
                <a:gd name="T37" fmla="*/ 0 h 34"/>
                <a:gd name="T38" fmla="*/ 45 w 296"/>
                <a:gd name="T39" fmla="*/ 2307 h 34"/>
                <a:gd name="T40" fmla="*/ 48 w 296"/>
                <a:gd name="T41" fmla="*/ 2307 h 34"/>
                <a:gd name="T42" fmla="*/ 50 w 296"/>
                <a:gd name="T43" fmla="*/ 3868 h 34"/>
                <a:gd name="T44" fmla="*/ 52 w 296"/>
                <a:gd name="T45" fmla="*/ 10045 h 34"/>
                <a:gd name="T46" fmla="*/ 55 w 296"/>
                <a:gd name="T47" fmla="*/ 14367 h 34"/>
                <a:gd name="T48" fmla="*/ 57 w 296"/>
                <a:gd name="T49" fmla="*/ 18227 h 34"/>
                <a:gd name="T50" fmla="*/ 59 w 296"/>
                <a:gd name="T51" fmla="*/ 24086 h 34"/>
                <a:gd name="T52" fmla="*/ 62 w 296"/>
                <a:gd name="T53" fmla="*/ 28232 h 34"/>
                <a:gd name="T54" fmla="*/ 64 w 296"/>
                <a:gd name="T55" fmla="*/ 28232 h 34"/>
                <a:gd name="T56" fmla="*/ 66 w 296"/>
                <a:gd name="T57" fmla="*/ 30557 h 34"/>
                <a:gd name="T58" fmla="*/ 68 w 296"/>
                <a:gd name="T59" fmla="*/ 32125 h 34"/>
                <a:gd name="T60" fmla="*/ 71 w 296"/>
                <a:gd name="T61" fmla="*/ 32125 h 34"/>
                <a:gd name="T62" fmla="*/ 73 w 296"/>
                <a:gd name="T63" fmla="*/ 32125 h 34"/>
                <a:gd name="T64" fmla="*/ 75 w 296"/>
                <a:gd name="T65" fmla="*/ 32125 h 34"/>
                <a:gd name="T66" fmla="*/ 77 w 296"/>
                <a:gd name="T67" fmla="*/ 32125 h 34"/>
                <a:gd name="T68" fmla="*/ 80 w 296"/>
                <a:gd name="T69" fmla="*/ 32125 h 34"/>
                <a:gd name="T70" fmla="*/ 81 w 296"/>
                <a:gd name="T71" fmla="*/ 32125 h 34"/>
                <a:gd name="T72" fmla="*/ 85 w 296"/>
                <a:gd name="T73" fmla="*/ 32125 h 34"/>
                <a:gd name="T74" fmla="*/ 86 w 296"/>
                <a:gd name="T75" fmla="*/ 32125 h 34"/>
                <a:gd name="T76" fmla="*/ 89 w 296"/>
                <a:gd name="T77" fmla="*/ 30557 h 34"/>
                <a:gd name="T78" fmla="*/ 91 w 296"/>
                <a:gd name="T79" fmla="*/ 30557 h 34"/>
                <a:gd name="T80" fmla="*/ 93 w 296"/>
                <a:gd name="T81" fmla="*/ 28232 h 34"/>
                <a:gd name="T82" fmla="*/ 95 w 296"/>
                <a:gd name="T83" fmla="*/ 28232 h 34"/>
                <a:gd name="T84" fmla="*/ 98 w 296"/>
                <a:gd name="T85" fmla="*/ 24708 h 34"/>
                <a:gd name="T86" fmla="*/ 101 w 296"/>
                <a:gd name="T87" fmla="*/ 24708 h 34"/>
                <a:gd name="T88" fmla="*/ 103 w 296"/>
                <a:gd name="T89" fmla="*/ 24708 h 34"/>
                <a:gd name="T90" fmla="*/ 104 w 296"/>
                <a:gd name="T91" fmla="*/ 24708 h 34"/>
                <a:gd name="T92" fmla="*/ 107 w 296"/>
                <a:gd name="T93" fmla="*/ 24708 h 34"/>
                <a:gd name="T94" fmla="*/ 109 w 296"/>
                <a:gd name="T95" fmla="*/ 24708 h 34"/>
                <a:gd name="T96" fmla="*/ 111 w 296"/>
                <a:gd name="T97" fmla="*/ 24708 h 34"/>
                <a:gd name="T98" fmla="*/ 114 w 296"/>
                <a:gd name="T99" fmla="*/ 24708 h 34"/>
                <a:gd name="T100" fmla="*/ 116 w 296"/>
                <a:gd name="T101" fmla="*/ 24708 h 34"/>
                <a:gd name="T102" fmla="*/ 117 w 296"/>
                <a:gd name="T103" fmla="*/ 24708 h 34"/>
                <a:gd name="T104" fmla="*/ 121 w 296"/>
                <a:gd name="T105" fmla="*/ 24708 h 34"/>
                <a:gd name="T106" fmla="*/ 123 w 296"/>
                <a:gd name="T107" fmla="*/ 24708 h 34"/>
                <a:gd name="T108" fmla="*/ 124 w 296"/>
                <a:gd name="T109" fmla="*/ 24708 h 34"/>
                <a:gd name="T110" fmla="*/ 127 w 296"/>
                <a:gd name="T111" fmla="*/ 24708 h 3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96"/>
                <a:gd name="T169" fmla="*/ 0 h 34"/>
                <a:gd name="T170" fmla="*/ 296 w 296"/>
                <a:gd name="T171" fmla="*/ 34 h 3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96" h="34">
                  <a:moveTo>
                    <a:pt x="0" y="34"/>
                  </a:moveTo>
                  <a:lnTo>
                    <a:pt x="0" y="34"/>
                  </a:lnTo>
                  <a:lnTo>
                    <a:pt x="1" y="34"/>
                  </a:lnTo>
                  <a:lnTo>
                    <a:pt x="1" y="32"/>
                  </a:lnTo>
                  <a:lnTo>
                    <a:pt x="3" y="32"/>
                  </a:lnTo>
                  <a:lnTo>
                    <a:pt x="5" y="32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10" y="32"/>
                  </a:lnTo>
                  <a:lnTo>
                    <a:pt x="11" y="32"/>
                  </a:lnTo>
                  <a:lnTo>
                    <a:pt x="13" y="32"/>
                  </a:lnTo>
                  <a:lnTo>
                    <a:pt x="15" y="32"/>
                  </a:lnTo>
                  <a:lnTo>
                    <a:pt x="17" y="32"/>
                  </a:lnTo>
                  <a:lnTo>
                    <a:pt x="18" y="32"/>
                  </a:lnTo>
                  <a:lnTo>
                    <a:pt x="20" y="32"/>
                  </a:lnTo>
                  <a:lnTo>
                    <a:pt x="22" y="32"/>
                  </a:lnTo>
                  <a:lnTo>
                    <a:pt x="22" y="30"/>
                  </a:lnTo>
                  <a:lnTo>
                    <a:pt x="23" y="30"/>
                  </a:lnTo>
                  <a:lnTo>
                    <a:pt x="23" y="32"/>
                  </a:lnTo>
                  <a:lnTo>
                    <a:pt x="25" y="32"/>
                  </a:lnTo>
                  <a:lnTo>
                    <a:pt x="27" y="32"/>
                  </a:lnTo>
                  <a:lnTo>
                    <a:pt x="28" y="32"/>
                  </a:lnTo>
                  <a:lnTo>
                    <a:pt x="30" y="32"/>
                  </a:lnTo>
                  <a:lnTo>
                    <a:pt x="32" y="32"/>
                  </a:lnTo>
                  <a:lnTo>
                    <a:pt x="33" y="32"/>
                  </a:lnTo>
                  <a:lnTo>
                    <a:pt x="35" y="32"/>
                  </a:lnTo>
                  <a:lnTo>
                    <a:pt x="37" y="32"/>
                  </a:lnTo>
                  <a:lnTo>
                    <a:pt x="38" y="32"/>
                  </a:lnTo>
                  <a:lnTo>
                    <a:pt x="40" y="30"/>
                  </a:lnTo>
                  <a:lnTo>
                    <a:pt x="42" y="30"/>
                  </a:lnTo>
                  <a:lnTo>
                    <a:pt x="43" y="30"/>
                  </a:lnTo>
                  <a:lnTo>
                    <a:pt x="45" y="29"/>
                  </a:lnTo>
                  <a:lnTo>
                    <a:pt x="47" y="29"/>
                  </a:lnTo>
                  <a:lnTo>
                    <a:pt x="48" y="27"/>
                  </a:lnTo>
                  <a:lnTo>
                    <a:pt x="50" y="27"/>
                  </a:lnTo>
                  <a:lnTo>
                    <a:pt x="52" y="27"/>
                  </a:lnTo>
                  <a:lnTo>
                    <a:pt x="53" y="27"/>
                  </a:lnTo>
                  <a:lnTo>
                    <a:pt x="53" y="25"/>
                  </a:lnTo>
                  <a:lnTo>
                    <a:pt x="55" y="25"/>
                  </a:lnTo>
                  <a:lnTo>
                    <a:pt x="57" y="23"/>
                  </a:lnTo>
                  <a:lnTo>
                    <a:pt x="58" y="23"/>
                  </a:lnTo>
                  <a:lnTo>
                    <a:pt x="60" y="22"/>
                  </a:lnTo>
                  <a:lnTo>
                    <a:pt x="62" y="22"/>
                  </a:lnTo>
                  <a:lnTo>
                    <a:pt x="63" y="20"/>
                  </a:lnTo>
                  <a:lnTo>
                    <a:pt x="65" y="20"/>
                  </a:lnTo>
                  <a:lnTo>
                    <a:pt x="65" y="18"/>
                  </a:lnTo>
                  <a:lnTo>
                    <a:pt x="67" y="18"/>
                  </a:lnTo>
                  <a:lnTo>
                    <a:pt x="68" y="17"/>
                  </a:lnTo>
                  <a:lnTo>
                    <a:pt x="70" y="17"/>
                  </a:lnTo>
                  <a:lnTo>
                    <a:pt x="70" y="15"/>
                  </a:lnTo>
                  <a:lnTo>
                    <a:pt x="72" y="15"/>
                  </a:lnTo>
                  <a:lnTo>
                    <a:pt x="72" y="13"/>
                  </a:lnTo>
                  <a:lnTo>
                    <a:pt x="74" y="13"/>
                  </a:lnTo>
                  <a:lnTo>
                    <a:pt x="75" y="12"/>
                  </a:lnTo>
                  <a:lnTo>
                    <a:pt x="77" y="12"/>
                  </a:lnTo>
                  <a:lnTo>
                    <a:pt x="77" y="10"/>
                  </a:lnTo>
                  <a:lnTo>
                    <a:pt x="79" y="10"/>
                  </a:lnTo>
                  <a:lnTo>
                    <a:pt x="79" y="8"/>
                  </a:lnTo>
                  <a:lnTo>
                    <a:pt x="80" y="8"/>
                  </a:lnTo>
                  <a:lnTo>
                    <a:pt x="82" y="8"/>
                  </a:lnTo>
                  <a:lnTo>
                    <a:pt x="82" y="7"/>
                  </a:lnTo>
                  <a:lnTo>
                    <a:pt x="84" y="7"/>
                  </a:lnTo>
                  <a:lnTo>
                    <a:pt x="85" y="7"/>
                  </a:lnTo>
                  <a:lnTo>
                    <a:pt x="85" y="5"/>
                  </a:lnTo>
                  <a:lnTo>
                    <a:pt x="87" y="5"/>
                  </a:lnTo>
                  <a:lnTo>
                    <a:pt x="87" y="3"/>
                  </a:lnTo>
                  <a:lnTo>
                    <a:pt x="89" y="3"/>
                  </a:lnTo>
                  <a:lnTo>
                    <a:pt x="90" y="2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5" y="2"/>
                  </a:lnTo>
                  <a:lnTo>
                    <a:pt x="97" y="2"/>
                  </a:lnTo>
                  <a:lnTo>
                    <a:pt x="97" y="0"/>
                  </a:lnTo>
                  <a:lnTo>
                    <a:pt x="99" y="0"/>
                  </a:lnTo>
                  <a:lnTo>
                    <a:pt x="99" y="2"/>
                  </a:lnTo>
                  <a:lnTo>
                    <a:pt x="100" y="2"/>
                  </a:lnTo>
                  <a:lnTo>
                    <a:pt x="102" y="2"/>
                  </a:lnTo>
                  <a:lnTo>
                    <a:pt x="104" y="2"/>
                  </a:lnTo>
                  <a:lnTo>
                    <a:pt x="105" y="2"/>
                  </a:lnTo>
                  <a:lnTo>
                    <a:pt x="107" y="2"/>
                  </a:lnTo>
                  <a:lnTo>
                    <a:pt x="109" y="2"/>
                  </a:lnTo>
                  <a:lnTo>
                    <a:pt x="110" y="2"/>
                  </a:lnTo>
                  <a:lnTo>
                    <a:pt x="112" y="3"/>
                  </a:lnTo>
                  <a:lnTo>
                    <a:pt x="114" y="3"/>
                  </a:lnTo>
                  <a:lnTo>
                    <a:pt x="115" y="3"/>
                  </a:lnTo>
                  <a:lnTo>
                    <a:pt x="115" y="5"/>
                  </a:lnTo>
                  <a:lnTo>
                    <a:pt x="117" y="5"/>
                  </a:lnTo>
                  <a:lnTo>
                    <a:pt x="119" y="7"/>
                  </a:lnTo>
                  <a:lnTo>
                    <a:pt x="120" y="7"/>
                  </a:lnTo>
                  <a:lnTo>
                    <a:pt x="120" y="8"/>
                  </a:lnTo>
                  <a:lnTo>
                    <a:pt x="122" y="8"/>
                  </a:lnTo>
                  <a:lnTo>
                    <a:pt x="124" y="8"/>
                  </a:lnTo>
                  <a:lnTo>
                    <a:pt x="124" y="10"/>
                  </a:lnTo>
                  <a:lnTo>
                    <a:pt x="125" y="10"/>
                  </a:lnTo>
                  <a:lnTo>
                    <a:pt x="125" y="12"/>
                  </a:lnTo>
                  <a:lnTo>
                    <a:pt x="127" y="12"/>
                  </a:lnTo>
                  <a:lnTo>
                    <a:pt x="129" y="12"/>
                  </a:lnTo>
                  <a:lnTo>
                    <a:pt x="130" y="13"/>
                  </a:lnTo>
                  <a:lnTo>
                    <a:pt x="132" y="15"/>
                  </a:lnTo>
                  <a:lnTo>
                    <a:pt x="134" y="17"/>
                  </a:lnTo>
                  <a:lnTo>
                    <a:pt x="136" y="17"/>
                  </a:lnTo>
                  <a:lnTo>
                    <a:pt x="137" y="18"/>
                  </a:lnTo>
                  <a:lnTo>
                    <a:pt x="139" y="18"/>
                  </a:lnTo>
                  <a:lnTo>
                    <a:pt x="141" y="18"/>
                  </a:lnTo>
                  <a:lnTo>
                    <a:pt x="141" y="20"/>
                  </a:lnTo>
                  <a:lnTo>
                    <a:pt x="142" y="20"/>
                  </a:lnTo>
                  <a:lnTo>
                    <a:pt x="144" y="20"/>
                  </a:lnTo>
                  <a:lnTo>
                    <a:pt x="146" y="20"/>
                  </a:lnTo>
                  <a:lnTo>
                    <a:pt x="146" y="22"/>
                  </a:lnTo>
                  <a:lnTo>
                    <a:pt x="147" y="22"/>
                  </a:lnTo>
                  <a:lnTo>
                    <a:pt x="149" y="22"/>
                  </a:lnTo>
                  <a:lnTo>
                    <a:pt x="151" y="22"/>
                  </a:lnTo>
                  <a:lnTo>
                    <a:pt x="152" y="22"/>
                  </a:lnTo>
                  <a:lnTo>
                    <a:pt x="154" y="22"/>
                  </a:lnTo>
                  <a:lnTo>
                    <a:pt x="154" y="23"/>
                  </a:lnTo>
                  <a:lnTo>
                    <a:pt x="156" y="23"/>
                  </a:lnTo>
                  <a:lnTo>
                    <a:pt x="157" y="23"/>
                  </a:lnTo>
                  <a:lnTo>
                    <a:pt x="159" y="23"/>
                  </a:lnTo>
                  <a:lnTo>
                    <a:pt x="161" y="23"/>
                  </a:lnTo>
                  <a:lnTo>
                    <a:pt x="162" y="23"/>
                  </a:lnTo>
                  <a:lnTo>
                    <a:pt x="164" y="23"/>
                  </a:lnTo>
                  <a:lnTo>
                    <a:pt x="166" y="23"/>
                  </a:lnTo>
                  <a:lnTo>
                    <a:pt x="167" y="23"/>
                  </a:lnTo>
                  <a:lnTo>
                    <a:pt x="169" y="23"/>
                  </a:lnTo>
                  <a:lnTo>
                    <a:pt x="171" y="25"/>
                  </a:lnTo>
                  <a:lnTo>
                    <a:pt x="171" y="23"/>
                  </a:lnTo>
                  <a:lnTo>
                    <a:pt x="172" y="23"/>
                  </a:lnTo>
                  <a:lnTo>
                    <a:pt x="174" y="23"/>
                  </a:lnTo>
                  <a:lnTo>
                    <a:pt x="176" y="23"/>
                  </a:lnTo>
                  <a:lnTo>
                    <a:pt x="176" y="22"/>
                  </a:lnTo>
                  <a:lnTo>
                    <a:pt x="177" y="23"/>
                  </a:lnTo>
                  <a:lnTo>
                    <a:pt x="179" y="23"/>
                  </a:lnTo>
                  <a:lnTo>
                    <a:pt x="181" y="25"/>
                  </a:lnTo>
                  <a:lnTo>
                    <a:pt x="182" y="23"/>
                  </a:lnTo>
                  <a:lnTo>
                    <a:pt x="184" y="23"/>
                  </a:lnTo>
                  <a:lnTo>
                    <a:pt x="186" y="23"/>
                  </a:lnTo>
                  <a:lnTo>
                    <a:pt x="187" y="23"/>
                  </a:lnTo>
                  <a:lnTo>
                    <a:pt x="189" y="23"/>
                  </a:lnTo>
                  <a:lnTo>
                    <a:pt x="191" y="23"/>
                  </a:lnTo>
                  <a:lnTo>
                    <a:pt x="193" y="23"/>
                  </a:lnTo>
                  <a:lnTo>
                    <a:pt x="194" y="23"/>
                  </a:lnTo>
                  <a:lnTo>
                    <a:pt x="196" y="23"/>
                  </a:lnTo>
                  <a:lnTo>
                    <a:pt x="198" y="23"/>
                  </a:lnTo>
                  <a:lnTo>
                    <a:pt x="199" y="22"/>
                  </a:lnTo>
                  <a:lnTo>
                    <a:pt x="201" y="22"/>
                  </a:lnTo>
                  <a:lnTo>
                    <a:pt x="203" y="22"/>
                  </a:lnTo>
                  <a:lnTo>
                    <a:pt x="204" y="22"/>
                  </a:lnTo>
                  <a:lnTo>
                    <a:pt x="204" y="20"/>
                  </a:lnTo>
                  <a:lnTo>
                    <a:pt x="206" y="20"/>
                  </a:lnTo>
                  <a:lnTo>
                    <a:pt x="208" y="20"/>
                  </a:lnTo>
                  <a:lnTo>
                    <a:pt x="209" y="22"/>
                  </a:lnTo>
                  <a:lnTo>
                    <a:pt x="211" y="22"/>
                  </a:lnTo>
                  <a:lnTo>
                    <a:pt x="213" y="20"/>
                  </a:lnTo>
                  <a:lnTo>
                    <a:pt x="214" y="20"/>
                  </a:lnTo>
                  <a:lnTo>
                    <a:pt x="216" y="20"/>
                  </a:lnTo>
                  <a:lnTo>
                    <a:pt x="218" y="20"/>
                  </a:lnTo>
                  <a:lnTo>
                    <a:pt x="219" y="20"/>
                  </a:lnTo>
                  <a:lnTo>
                    <a:pt x="221" y="20"/>
                  </a:lnTo>
                  <a:lnTo>
                    <a:pt x="223" y="20"/>
                  </a:lnTo>
                  <a:lnTo>
                    <a:pt x="224" y="20"/>
                  </a:lnTo>
                  <a:lnTo>
                    <a:pt x="224" y="18"/>
                  </a:lnTo>
                  <a:lnTo>
                    <a:pt x="226" y="18"/>
                  </a:lnTo>
                  <a:lnTo>
                    <a:pt x="228" y="18"/>
                  </a:lnTo>
                  <a:lnTo>
                    <a:pt x="229" y="18"/>
                  </a:lnTo>
                  <a:lnTo>
                    <a:pt x="231" y="18"/>
                  </a:lnTo>
                  <a:lnTo>
                    <a:pt x="233" y="18"/>
                  </a:lnTo>
                  <a:lnTo>
                    <a:pt x="234" y="18"/>
                  </a:lnTo>
                  <a:lnTo>
                    <a:pt x="236" y="18"/>
                  </a:lnTo>
                  <a:lnTo>
                    <a:pt x="238" y="18"/>
                  </a:lnTo>
                  <a:lnTo>
                    <a:pt x="239" y="18"/>
                  </a:lnTo>
                  <a:lnTo>
                    <a:pt x="241" y="18"/>
                  </a:lnTo>
                  <a:lnTo>
                    <a:pt x="241" y="17"/>
                  </a:lnTo>
                  <a:lnTo>
                    <a:pt x="243" y="17"/>
                  </a:lnTo>
                  <a:lnTo>
                    <a:pt x="243" y="18"/>
                  </a:lnTo>
                  <a:lnTo>
                    <a:pt x="244" y="18"/>
                  </a:lnTo>
                  <a:lnTo>
                    <a:pt x="246" y="18"/>
                  </a:lnTo>
                  <a:lnTo>
                    <a:pt x="248" y="18"/>
                  </a:lnTo>
                  <a:lnTo>
                    <a:pt x="249" y="18"/>
                  </a:lnTo>
                  <a:lnTo>
                    <a:pt x="251" y="18"/>
                  </a:lnTo>
                  <a:lnTo>
                    <a:pt x="253" y="18"/>
                  </a:lnTo>
                  <a:lnTo>
                    <a:pt x="253" y="17"/>
                  </a:lnTo>
                  <a:lnTo>
                    <a:pt x="255" y="17"/>
                  </a:lnTo>
                  <a:lnTo>
                    <a:pt x="255" y="18"/>
                  </a:lnTo>
                  <a:lnTo>
                    <a:pt x="256" y="18"/>
                  </a:lnTo>
                  <a:lnTo>
                    <a:pt x="258" y="18"/>
                  </a:lnTo>
                  <a:lnTo>
                    <a:pt x="260" y="18"/>
                  </a:lnTo>
                  <a:lnTo>
                    <a:pt x="260" y="17"/>
                  </a:lnTo>
                  <a:lnTo>
                    <a:pt x="261" y="18"/>
                  </a:lnTo>
                  <a:lnTo>
                    <a:pt x="263" y="18"/>
                  </a:lnTo>
                  <a:lnTo>
                    <a:pt x="265" y="18"/>
                  </a:lnTo>
                  <a:lnTo>
                    <a:pt x="266" y="18"/>
                  </a:lnTo>
                  <a:lnTo>
                    <a:pt x="268" y="18"/>
                  </a:lnTo>
                  <a:lnTo>
                    <a:pt x="270" y="18"/>
                  </a:lnTo>
                  <a:lnTo>
                    <a:pt x="271" y="18"/>
                  </a:lnTo>
                  <a:lnTo>
                    <a:pt x="271" y="17"/>
                  </a:lnTo>
                  <a:lnTo>
                    <a:pt x="273" y="17"/>
                  </a:lnTo>
                  <a:lnTo>
                    <a:pt x="273" y="18"/>
                  </a:lnTo>
                  <a:lnTo>
                    <a:pt x="275" y="18"/>
                  </a:lnTo>
                  <a:lnTo>
                    <a:pt x="276" y="18"/>
                  </a:lnTo>
                  <a:lnTo>
                    <a:pt x="278" y="18"/>
                  </a:lnTo>
                  <a:lnTo>
                    <a:pt x="280" y="18"/>
                  </a:lnTo>
                  <a:lnTo>
                    <a:pt x="281" y="18"/>
                  </a:lnTo>
                  <a:lnTo>
                    <a:pt x="283" y="18"/>
                  </a:lnTo>
                  <a:lnTo>
                    <a:pt x="285" y="18"/>
                  </a:lnTo>
                  <a:lnTo>
                    <a:pt x="286" y="18"/>
                  </a:lnTo>
                  <a:lnTo>
                    <a:pt x="288" y="18"/>
                  </a:lnTo>
                  <a:lnTo>
                    <a:pt x="290" y="18"/>
                  </a:lnTo>
                  <a:lnTo>
                    <a:pt x="291" y="18"/>
                  </a:lnTo>
                  <a:lnTo>
                    <a:pt x="293" y="18"/>
                  </a:lnTo>
                  <a:lnTo>
                    <a:pt x="295" y="18"/>
                  </a:lnTo>
                  <a:lnTo>
                    <a:pt x="296" y="18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2863" y="3219"/>
              <a:ext cx="281" cy="122"/>
            </a:xfrm>
            <a:custGeom>
              <a:avLst/>
              <a:gdLst>
                <a:gd name="T0" fmla="*/ 5 w 297"/>
                <a:gd name="T1" fmla="*/ 67956 h 75"/>
                <a:gd name="T2" fmla="*/ 9 w 297"/>
                <a:gd name="T3" fmla="*/ 66900 h 75"/>
                <a:gd name="T4" fmla="*/ 9 w 297"/>
                <a:gd name="T5" fmla="*/ 66900 h 75"/>
                <a:gd name="T6" fmla="*/ 9 w 297"/>
                <a:gd name="T7" fmla="*/ 66900 h 75"/>
                <a:gd name="T8" fmla="*/ 12 w 297"/>
                <a:gd name="T9" fmla="*/ 65249 h 75"/>
                <a:gd name="T10" fmla="*/ 15 w 297"/>
                <a:gd name="T11" fmla="*/ 63531 h 75"/>
                <a:gd name="T12" fmla="*/ 18 w 297"/>
                <a:gd name="T13" fmla="*/ 59046 h 75"/>
                <a:gd name="T14" fmla="*/ 20 w 297"/>
                <a:gd name="T15" fmla="*/ 56265 h 75"/>
                <a:gd name="T16" fmla="*/ 22 w 297"/>
                <a:gd name="T17" fmla="*/ 53574 h 75"/>
                <a:gd name="T18" fmla="*/ 24 w 297"/>
                <a:gd name="T19" fmla="*/ 45386 h 75"/>
                <a:gd name="T20" fmla="*/ 26 w 297"/>
                <a:gd name="T21" fmla="*/ 40112 h 75"/>
                <a:gd name="T22" fmla="*/ 28 w 297"/>
                <a:gd name="T23" fmla="*/ 31930 h 75"/>
                <a:gd name="T24" fmla="*/ 31 w 297"/>
                <a:gd name="T25" fmla="*/ 22939 h 75"/>
                <a:gd name="T26" fmla="*/ 34 w 297"/>
                <a:gd name="T27" fmla="*/ 15788 h 75"/>
                <a:gd name="T28" fmla="*/ 37 w 297"/>
                <a:gd name="T29" fmla="*/ 8862 h 75"/>
                <a:gd name="T30" fmla="*/ 39 w 297"/>
                <a:gd name="T31" fmla="*/ 2691 h 75"/>
                <a:gd name="T32" fmla="*/ 41 w 297"/>
                <a:gd name="T33" fmla="*/ 0 h 75"/>
                <a:gd name="T34" fmla="*/ 43 w 297"/>
                <a:gd name="T35" fmla="*/ 0 h 75"/>
                <a:gd name="T36" fmla="*/ 45 w 297"/>
                <a:gd name="T37" fmla="*/ 1654 h 75"/>
                <a:gd name="T38" fmla="*/ 48 w 297"/>
                <a:gd name="T39" fmla="*/ 4377 h 75"/>
                <a:gd name="T40" fmla="*/ 50 w 297"/>
                <a:gd name="T41" fmla="*/ 8862 h 75"/>
                <a:gd name="T42" fmla="*/ 53 w 297"/>
                <a:gd name="T43" fmla="*/ 15788 h 75"/>
                <a:gd name="T44" fmla="*/ 56 w 297"/>
                <a:gd name="T45" fmla="*/ 20639 h 75"/>
                <a:gd name="T46" fmla="*/ 58 w 297"/>
                <a:gd name="T47" fmla="*/ 27370 h 75"/>
                <a:gd name="T48" fmla="*/ 60 w 297"/>
                <a:gd name="T49" fmla="*/ 33573 h 75"/>
                <a:gd name="T50" fmla="*/ 62 w 297"/>
                <a:gd name="T51" fmla="*/ 40112 h 75"/>
                <a:gd name="T52" fmla="*/ 65 w 297"/>
                <a:gd name="T53" fmla="*/ 44522 h 75"/>
                <a:gd name="T54" fmla="*/ 67 w 297"/>
                <a:gd name="T55" fmla="*/ 47185 h 75"/>
                <a:gd name="T56" fmla="*/ 70 w 297"/>
                <a:gd name="T57" fmla="*/ 49851 h 75"/>
                <a:gd name="T58" fmla="*/ 72 w 297"/>
                <a:gd name="T59" fmla="*/ 51939 h 75"/>
                <a:gd name="T60" fmla="*/ 75 w 297"/>
                <a:gd name="T61" fmla="*/ 53574 h 75"/>
                <a:gd name="T62" fmla="*/ 78 w 297"/>
                <a:gd name="T63" fmla="*/ 53574 h 75"/>
                <a:gd name="T64" fmla="*/ 80 w 297"/>
                <a:gd name="T65" fmla="*/ 54612 h 75"/>
                <a:gd name="T66" fmla="*/ 82 w 297"/>
                <a:gd name="T67" fmla="*/ 53574 h 75"/>
                <a:gd name="T68" fmla="*/ 85 w 297"/>
                <a:gd name="T69" fmla="*/ 53574 h 75"/>
                <a:gd name="T70" fmla="*/ 87 w 297"/>
                <a:gd name="T71" fmla="*/ 53574 h 75"/>
                <a:gd name="T72" fmla="*/ 90 w 297"/>
                <a:gd name="T73" fmla="*/ 51939 h 75"/>
                <a:gd name="T74" fmla="*/ 91 w 297"/>
                <a:gd name="T75" fmla="*/ 53574 h 75"/>
                <a:gd name="T76" fmla="*/ 95 w 297"/>
                <a:gd name="T77" fmla="*/ 51939 h 75"/>
                <a:gd name="T78" fmla="*/ 97 w 297"/>
                <a:gd name="T79" fmla="*/ 51939 h 75"/>
                <a:gd name="T80" fmla="*/ 99 w 297"/>
                <a:gd name="T81" fmla="*/ 51939 h 75"/>
                <a:gd name="T82" fmla="*/ 101 w 297"/>
                <a:gd name="T83" fmla="*/ 51939 h 75"/>
                <a:gd name="T84" fmla="*/ 104 w 297"/>
                <a:gd name="T85" fmla="*/ 51939 h 75"/>
                <a:gd name="T86" fmla="*/ 106 w 297"/>
                <a:gd name="T87" fmla="*/ 49851 h 75"/>
                <a:gd name="T88" fmla="*/ 108 w 297"/>
                <a:gd name="T89" fmla="*/ 51939 h 75"/>
                <a:gd name="T90" fmla="*/ 111 w 297"/>
                <a:gd name="T91" fmla="*/ 51939 h 75"/>
                <a:gd name="T92" fmla="*/ 113 w 297"/>
                <a:gd name="T93" fmla="*/ 51939 h 75"/>
                <a:gd name="T94" fmla="*/ 116 w 297"/>
                <a:gd name="T95" fmla="*/ 51939 h 75"/>
                <a:gd name="T96" fmla="*/ 118 w 297"/>
                <a:gd name="T97" fmla="*/ 51939 h 75"/>
                <a:gd name="T98" fmla="*/ 120 w 297"/>
                <a:gd name="T99" fmla="*/ 53574 h 75"/>
                <a:gd name="T100" fmla="*/ 123 w 297"/>
                <a:gd name="T101" fmla="*/ 53574 h 75"/>
                <a:gd name="T102" fmla="*/ 125 w 297"/>
                <a:gd name="T103" fmla="*/ 53574 h 75"/>
                <a:gd name="T104" fmla="*/ 127 w 297"/>
                <a:gd name="T105" fmla="*/ 53574 h 75"/>
                <a:gd name="T106" fmla="*/ 130 w 297"/>
                <a:gd name="T107" fmla="*/ 51939 h 75"/>
                <a:gd name="T108" fmla="*/ 132 w 297"/>
                <a:gd name="T109" fmla="*/ 49851 h 75"/>
                <a:gd name="T110" fmla="*/ 135 w 297"/>
                <a:gd name="T111" fmla="*/ 47185 h 7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97"/>
                <a:gd name="T169" fmla="*/ 0 h 75"/>
                <a:gd name="T170" fmla="*/ 297 w 297"/>
                <a:gd name="T171" fmla="*/ 75 h 7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97" h="75">
                  <a:moveTo>
                    <a:pt x="0" y="75"/>
                  </a:moveTo>
                  <a:lnTo>
                    <a:pt x="2" y="75"/>
                  </a:lnTo>
                  <a:lnTo>
                    <a:pt x="4" y="75"/>
                  </a:lnTo>
                  <a:lnTo>
                    <a:pt x="5" y="75"/>
                  </a:lnTo>
                  <a:lnTo>
                    <a:pt x="7" y="75"/>
                  </a:lnTo>
                  <a:lnTo>
                    <a:pt x="7" y="74"/>
                  </a:lnTo>
                  <a:lnTo>
                    <a:pt x="9" y="74"/>
                  </a:lnTo>
                  <a:lnTo>
                    <a:pt x="10" y="74"/>
                  </a:lnTo>
                  <a:lnTo>
                    <a:pt x="12" y="74"/>
                  </a:lnTo>
                  <a:lnTo>
                    <a:pt x="14" y="74"/>
                  </a:lnTo>
                  <a:lnTo>
                    <a:pt x="16" y="74"/>
                  </a:lnTo>
                  <a:lnTo>
                    <a:pt x="17" y="74"/>
                  </a:lnTo>
                  <a:lnTo>
                    <a:pt x="19" y="74"/>
                  </a:lnTo>
                  <a:lnTo>
                    <a:pt x="21" y="74"/>
                  </a:lnTo>
                  <a:lnTo>
                    <a:pt x="22" y="74"/>
                  </a:lnTo>
                  <a:lnTo>
                    <a:pt x="24" y="74"/>
                  </a:lnTo>
                  <a:lnTo>
                    <a:pt x="24" y="72"/>
                  </a:lnTo>
                  <a:lnTo>
                    <a:pt x="26" y="72"/>
                  </a:lnTo>
                  <a:lnTo>
                    <a:pt x="27" y="72"/>
                  </a:lnTo>
                  <a:lnTo>
                    <a:pt x="29" y="72"/>
                  </a:lnTo>
                  <a:lnTo>
                    <a:pt x="31" y="70"/>
                  </a:lnTo>
                  <a:lnTo>
                    <a:pt x="32" y="70"/>
                  </a:lnTo>
                  <a:lnTo>
                    <a:pt x="32" y="69"/>
                  </a:lnTo>
                  <a:lnTo>
                    <a:pt x="34" y="69"/>
                  </a:lnTo>
                  <a:lnTo>
                    <a:pt x="34" y="67"/>
                  </a:lnTo>
                  <a:lnTo>
                    <a:pt x="36" y="67"/>
                  </a:lnTo>
                  <a:lnTo>
                    <a:pt x="36" y="65"/>
                  </a:lnTo>
                  <a:lnTo>
                    <a:pt x="37" y="65"/>
                  </a:lnTo>
                  <a:lnTo>
                    <a:pt x="39" y="65"/>
                  </a:lnTo>
                  <a:lnTo>
                    <a:pt x="39" y="64"/>
                  </a:lnTo>
                  <a:lnTo>
                    <a:pt x="41" y="64"/>
                  </a:lnTo>
                  <a:lnTo>
                    <a:pt x="41" y="62"/>
                  </a:lnTo>
                  <a:lnTo>
                    <a:pt x="42" y="62"/>
                  </a:lnTo>
                  <a:lnTo>
                    <a:pt x="44" y="62"/>
                  </a:lnTo>
                  <a:lnTo>
                    <a:pt x="44" y="60"/>
                  </a:lnTo>
                  <a:lnTo>
                    <a:pt x="46" y="60"/>
                  </a:lnTo>
                  <a:lnTo>
                    <a:pt x="46" y="59"/>
                  </a:lnTo>
                  <a:lnTo>
                    <a:pt x="47" y="59"/>
                  </a:lnTo>
                  <a:lnTo>
                    <a:pt x="47" y="57"/>
                  </a:lnTo>
                  <a:lnTo>
                    <a:pt x="49" y="57"/>
                  </a:lnTo>
                  <a:lnTo>
                    <a:pt x="49" y="55"/>
                  </a:lnTo>
                  <a:lnTo>
                    <a:pt x="51" y="54"/>
                  </a:lnTo>
                  <a:lnTo>
                    <a:pt x="51" y="52"/>
                  </a:lnTo>
                  <a:lnTo>
                    <a:pt x="52" y="52"/>
                  </a:lnTo>
                  <a:lnTo>
                    <a:pt x="52" y="50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5"/>
                  </a:lnTo>
                  <a:lnTo>
                    <a:pt x="57" y="44"/>
                  </a:lnTo>
                  <a:lnTo>
                    <a:pt x="59" y="42"/>
                  </a:lnTo>
                  <a:lnTo>
                    <a:pt x="59" y="40"/>
                  </a:lnTo>
                  <a:lnTo>
                    <a:pt x="61" y="40"/>
                  </a:lnTo>
                  <a:lnTo>
                    <a:pt x="61" y="39"/>
                  </a:lnTo>
                  <a:lnTo>
                    <a:pt x="62" y="37"/>
                  </a:lnTo>
                  <a:lnTo>
                    <a:pt x="62" y="35"/>
                  </a:lnTo>
                  <a:lnTo>
                    <a:pt x="64" y="34"/>
                  </a:lnTo>
                  <a:lnTo>
                    <a:pt x="64" y="32"/>
                  </a:lnTo>
                  <a:lnTo>
                    <a:pt x="66" y="30"/>
                  </a:lnTo>
                  <a:lnTo>
                    <a:pt x="66" y="29"/>
                  </a:lnTo>
                  <a:lnTo>
                    <a:pt x="67" y="27"/>
                  </a:lnTo>
                  <a:lnTo>
                    <a:pt x="67" y="25"/>
                  </a:lnTo>
                  <a:lnTo>
                    <a:pt x="69" y="23"/>
                  </a:lnTo>
                  <a:lnTo>
                    <a:pt x="69" y="22"/>
                  </a:lnTo>
                  <a:lnTo>
                    <a:pt x="71" y="22"/>
                  </a:lnTo>
                  <a:lnTo>
                    <a:pt x="71" y="20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4" y="17"/>
                  </a:lnTo>
                  <a:lnTo>
                    <a:pt x="74" y="15"/>
                  </a:lnTo>
                  <a:lnTo>
                    <a:pt x="76" y="15"/>
                  </a:lnTo>
                  <a:lnTo>
                    <a:pt x="76" y="13"/>
                  </a:lnTo>
                  <a:lnTo>
                    <a:pt x="78" y="12"/>
                  </a:lnTo>
                  <a:lnTo>
                    <a:pt x="78" y="10"/>
                  </a:lnTo>
                  <a:lnTo>
                    <a:pt x="79" y="10"/>
                  </a:lnTo>
                  <a:lnTo>
                    <a:pt x="79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3" y="5"/>
                  </a:lnTo>
                  <a:lnTo>
                    <a:pt x="84" y="3"/>
                  </a:lnTo>
                  <a:lnTo>
                    <a:pt x="86" y="2"/>
                  </a:lnTo>
                  <a:lnTo>
                    <a:pt x="88" y="2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91" y="0"/>
                  </a:lnTo>
                  <a:lnTo>
                    <a:pt x="93" y="0"/>
                  </a:lnTo>
                  <a:lnTo>
                    <a:pt x="94" y="0"/>
                  </a:lnTo>
                  <a:lnTo>
                    <a:pt x="96" y="0"/>
                  </a:lnTo>
                  <a:lnTo>
                    <a:pt x="98" y="0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101" y="2"/>
                  </a:lnTo>
                  <a:lnTo>
                    <a:pt x="103" y="3"/>
                  </a:lnTo>
                  <a:lnTo>
                    <a:pt x="104" y="3"/>
                  </a:lnTo>
                  <a:lnTo>
                    <a:pt x="104" y="5"/>
                  </a:lnTo>
                  <a:lnTo>
                    <a:pt x="106" y="5"/>
                  </a:lnTo>
                  <a:lnTo>
                    <a:pt x="108" y="7"/>
                  </a:lnTo>
                  <a:lnTo>
                    <a:pt x="109" y="8"/>
                  </a:lnTo>
                  <a:lnTo>
                    <a:pt x="109" y="10"/>
                  </a:lnTo>
                  <a:lnTo>
                    <a:pt x="111" y="10"/>
                  </a:lnTo>
                  <a:lnTo>
                    <a:pt x="111" y="12"/>
                  </a:lnTo>
                  <a:lnTo>
                    <a:pt x="113" y="13"/>
                  </a:lnTo>
                  <a:lnTo>
                    <a:pt x="113" y="15"/>
                  </a:lnTo>
                  <a:lnTo>
                    <a:pt x="114" y="15"/>
                  </a:lnTo>
                  <a:lnTo>
                    <a:pt x="114" y="17"/>
                  </a:lnTo>
                  <a:lnTo>
                    <a:pt x="116" y="17"/>
                  </a:lnTo>
                  <a:lnTo>
                    <a:pt x="118" y="18"/>
                  </a:lnTo>
                  <a:lnTo>
                    <a:pt x="118" y="20"/>
                  </a:lnTo>
                  <a:lnTo>
                    <a:pt x="119" y="22"/>
                  </a:lnTo>
                  <a:lnTo>
                    <a:pt x="119" y="23"/>
                  </a:lnTo>
                  <a:lnTo>
                    <a:pt x="121" y="23"/>
                  </a:lnTo>
                  <a:lnTo>
                    <a:pt x="121" y="25"/>
                  </a:lnTo>
                  <a:lnTo>
                    <a:pt x="123" y="25"/>
                  </a:lnTo>
                  <a:lnTo>
                    <a:pt x="123" y="27"/>
                  </a:lnTo>
                  <a:lnTo>
                    <a:pt x="124" y="29"/>
                  </a:lnTo>
                  <a:lnTo>
                    <a:pt x="124" y="30"/>
                  </a:lnTo>
                  <a:lnTo>
                    <a:pt x="126" y="30"/>
                  </a:lnTo>
                  <a:lnTo>
                    <a:pt x="126" y="32"/>
                  </a:lnTo>
                  <a:lnTo>
                    <a:pt x="128" y="34"/>
                  </a:lnTo>
                  <a:lnTo>
                    <a:pt x="129" y="35"/>
                  </a:lnTo>
                  <a:lnTo>
                    <a:pt x="131" y="37"/>
                  </a:lnTo>
                  <a:lnTo>
                    <a:pt x="131" y="39"/>
                  </a:lnTo>
                  <a:lnTo>
                    <a:pt x="133" y="39"/>
                  </a:lnTo>
                  <a:lnTo>
                    <a:pt x="133" y="40"/>
                  </a:lnTo>
                  <a:lnTo>
                    <a:pt x="135" y="40"/>
                  </a:lnTo>
                  <a:lnTo>
                    <a:pt x="135" y="42"/>
                  </a:lnTo>
                  <a:lnTo>
                    <a:pt x="136" y="42"/>
                  </a:lnTo>
                  <a:lnTo>
                    <a:pt x="136" y="44"/>
                  </a:lnTo>
                  <a:lnTo>
                    <a:pt x="138" y="45"/>
                  </a:lnTo>
                  <a:lnTo>
                    <a:pt x="140" y="45"/>
                  </a:lnTo>
                  <a:lnTo>
                    <a:pt x="140" y="47"/>
                  </a:lnTo>
                  <a:lnTo>
                    <a:pt x="141" y="49"/>
                  </a:lnTo>
                  <a:lnTo>
                    <a:pt x="141" y="50"/>
                  </a:lnTo>
                  <a:lnTo>
                    <a:pt x="143" y="50"/>
                  </a:lnTo>
                  <a:lnTo>
                    <a:pt x="143" y="52"/>
                  </a:lnTo>
                  <a:lnTo>
                    <a:pt x="145" y="52"/>
                  </a:lnTo>
                  <a:lnTo>
                    <a:pt x="146" y="52"/>
                  </a:lnTo>
                  <a:lnTo>
                    <a:pt x="148" y="52"/>
                  </a:lnTo>
                  <a:lnTo>
                    <a:pt x="148" y="54"/>
                  </a:lnTo>
                  <a:lnTo>
                    <a:pt x="150" y="54"/>
                  </a:lnTo>
                  <a:lnTo>
                    <a:pt x="151" y="54"/>
                  </a:lnTo>
                  <a:lnTo>
                    <a:pt x="151" y="55"/>
                  </a:lnTo>
                  <a:lnTo>
                    <a:pt x="153" y="55"/>
                  </a:lnTo>
                  <a:lnTo>
                    <a:pt x="155" y="57"/>
                  </a:lnTo>
                  <a:lnTo>
                    <a:pt x="156" y="57"/>
                  </a:lnTo>
                  <a:lnTo>
                    <a:pt x="158" y="59"/>
                  </a:lnTo>
                  <a:lnTo>
                    <a:pt x="160" y="59"/>
                  </a:lnTo>
                  <a:lnTo>
                    <a:pt x="161" y="59"/>
                  </a:lnTo>
                  <a:lnTo>
                    <a:pt x="163" y="59"/>
                  </a:lnTo>
                  <a:lnTo>
                    <a:pt x="165" y="59"/>
                  </a:lnTo>
                  <a:lnTo>
                    <a:pt x="166" y="59"/>
                  </a:lnTo>
                  <a:lnTo>
                    <a:pt x="168" y="59"/>
                  </a:lnTo>
                  <a:lnTo>
                    <a:pt x="168" y="60"/>
                  </a:lnTo>
                  <a:lnTo>
                    <a:pt x="170" y="60"/>
                  </a:lnTo>
                  <a:lnTo>
                    <a:pt x="171" y="60"/>
                  </a:lnTo>
                  <a:lnTo>
                    <a:pt x="173" y="60"/>
                  </a:lnTo>
                  <a:lnTo>
                    <a:pt x="175" y="60"/>
                  </a:lnTo>
                  <a:lnTo>
                    <a:pt x="176" y="60"/>
                  </a:lnTo>
                  <a:lnTo>
                    <a:pt x="178" y="60"/>
                  </a:lnTo>
                  <a:lnTo>
                    <a:pt x="178" y="59"/>
                  </a:lnTo>
                  <a:lnTo>
                    <a:pt x="180" y="59"/>
                  </a:lnTo>
                  <a:lnTo>
                    <a:pt x="181" y="59"/>
                  </a:lnTo>
                  <a:lnTo>
                    <a:pt x="183" y="59"/>
                  </a:lnTo>
                  <a:lnTo>
                    <a:pt x="185" y="59"/>
                  </a:lnTo>
                  <a:lnTo>
                    <a:pt x="186" y="59"/>
                  </a:lnTo>
                  <a:lnTo>
                    <a:pt x="188" y="59"/>
                  </a:lnTo>
                  <a:lnTo>
                    <a:pt x="190" y="59"/>
                  </a:lnTo>
                  <a:lnTo>
                    <a:pt x="192" y="57"/>
                  </a:lnTo>
                  <a:lnTo>
                    <a:pt x="193" y="57"/>
                  </a:lnTo>
                  <a:lnTo>
                    <a:pt x="195" y="57"/>
                  </a:lnTo>
                  <a:lnTo>
                    <a:pt x="197" y="57"/>
                  </a:lnTo>
                  <a:lnTo>
                    <a:pt x="198" y="57"/>
                  </a:lnTo>
                  <a:lnTo>
                    <a:pt x="198" y="59"/>
                  </a:lnTo>
                  <a:lnTo>
                    <a:pt x="200" y="59"/>
                  </a:lnTo>
                  <a:lnTo>
                    <a:pt x="200" y="57"/>
                  </a:lnTo>
                  <a:lnTo>
                    <a:pt x="202" y="57"/>
                  </a:lnTo>
                  <a:lnTo>
                    <a:pt x="203" y="57"/>
                  </a:lnTo>
                  <a:lnTo>
                    <a:pt x="205" y="57"/>
                  </a:lnTo>
                  <a:lnTo>
                    <a:pt x="207" y="57"/>
                  </a:lnTo>
                  <a:lnTo>
                    <a:pt x="208" y="57"/>
                  </a:lnTo>
                  <a:lnTo>
                    <a:pt x="210" y="57"/>
                  </a:lnTo>
                  <a:lnTo>
                    <a:pt x="212" y="57"/>
                  </a:lnTo>
                  <a:lnTo>
                    <a:pt x="213" y="57"/>
                  </a:lnTo>
                  <a:lnTo>
                    <a:pt x="215" y="57"/>
                  </a:lnTo>
                  <a:lnTo>
                    <a:pt x="217" y="57"/>
                  </a:lnTo>
                  <a:lnTo>
                    <a:pt x="218" y="57"/>
                  </a:lnTo>
                  <a:lnTo>
                    <a:pt x="220" y="57"/>
                  </a:lnTo>
                  <a:lnTo>
                    <a:pt x="222" y="57"/>
                  </a:lnTo>
                  <a:lnTo>
                    <a:pt x="222" y="55"/>
                  </a:lnTo>
                  <a:lnTo>
                    <a:pt x="223" y="55"/>
                  </a:lnTo>
                  <a:lnTo>
                    <a:pt x="223" y="57"/>
                  </a:lnTo>
                  <a:lnTo>
                    <a:pt x="225" y="57"/>
                  </a:lnTo>
                  <a:lnTo>
                    <a:pt x="227" y="57"/>
                  </a:lnTo>
                  <a:lnTo>
                    <a:pt x="228" y="57"/>
                  </a:lnTo>
                  <a:lnTo>
                    <a:pt x="228" y="55"/>
                  </a:lnTo>
                  <a:lnTo>
                    <a:pt x="230" y="55"/>
                  </a:lnTo>
                  <a:lnTo>
                    <a:pt x="232" y="57"/>
                  </a:lnTo>
                  <a:lnTo>
                    <a:pt x="233" y="57"/>
                  </a:lnTo>
                  <a:lnTo>
                    <a:pt x="235" y="57"/>
                  </a:lnTo>
                  <a:lnTo>
                    <a:pt x="237" y="57"/>
                  </a:lnTo>
                  <a:lnTo>
                    <a:pt x="238" y="57"/>
                  </a:lnTo>
                  <a:lnTo>
                    <a:pt x="240" y="57"/>
                  </a:lnTo>
                  <a:lnTo>
                    <a:pt x="242" y="57"/>
                  </a:lnTo>
                  <a:lnTo>
                    <a:pt x="243" y="57"/>
                  </a:lnTo>
                  <a:lnTo>
                    <a:pt x="245" y="57"/>
                  </a:lnTo>
                  <a:lnTo>
                    <a:pt x="247" y="57"/>
                  </a:lnTo>
                  <a:lnTo>
                    <a:pt x="248" y="57"/>
                  </a:lnTo>
                  <a:lnTo>
                    <a:pt x="250" y="57"/>
                  </a:lnTo>
                  <a:lnTo>
                    <a:pt x="252" y="57"/>
                  </a:lnTo>
                  <a:lnTo>
                    <a:pt x="254" y="57"/>
                  </a:lnTo>
                  <a:lnTo>
                    <a:pt x="255" y="57"/>
                  </a:lnTo>
                  <a:lnTo>
                    <a:pt x="257" y="57"/>
                  </a:lnTo>
                  <a:lnTo>
                    <a:pt x="257" y="59"/>
                  </a:lnTo>
                  <a:lnTo>
                    <a:pt x="259" y="59"/>
                  </a:lnTo>
                  <a:lnTo>
                    <a:pt x="260" y="59"/>
                  </a:lnTo>
                  <a:lnTo>
                    <a:pt x="262" y="59"/>
                  </a:lnTo>
                  <a:lnTo>
                    <a:pt x="264" y="59"/>
                  </a:lnTo>
                  <a:lnTo>
                    <a:pt x="265" y="59"/>
                  </a:lnTo>
                  <a:lnTo>
                    <a:pt x="267" y="59"/>
                  </a:lnTo>
                  <a:lnTo>
                    <a:pt x="269" y="59"/>
                  </a:lnTo>
                  <a:lnTo>
                    <a:pt x="270" y="59"/>
                  </a:lnTo>
                  <a:lnTo>
                    <a:pt x="272" y="59"/>
                  </a:lnTo>
                  <a:lnTo>
                    <a:pt x="272" y="57"/>
                  </a:lnTo>
                  <a:lnTo>
                    <a:pt x="274" y="57"/>
                  </a:lnTo>
                  <a:lnTo>
                    <a:pt x="275" y="59"/>
                  </a:lnTo>
                  <a:lnTo>
                    <a:pt x="277" y="59"/>
                  </a:lnTo>
                  <a:lnTo>
                    <a:pt x="279" y="59"/>
                  </a:lnTo>
                  <a:lnTo>
                    <a:pt x="279" y="57"/>
                  </a:lnTo>
                  <a:lnTo>
                    <a:pt x="280" y="57"/>
                  </a:lnTo>
                  <a:lnTo>
                    <a:pt x="282" y="57"/>
                  </a:lnTo>
                  <a:lnTo>
                    <a:pt x="284" y="57"/>
                  </a:lnTo>
                  <a:lnTo>
                    <a:pt x="284" y="55"/>
                  </a:lnTo>
                  <a:lnTo>
                    <a:pt x="285" y="55"/>
                  </a:lnTo>
                  <a:lnTo>
                    <a:pt x="287" y="55"/>
                  </a:lnTo>
                  <a:lnTo>
                    <a:pt x="289" y="55"/>
                  </a:lnTo>
                  <a:lnTo>
                    <a:pt x="289" y="54"/>
                  </a:lnTo>
                  <a:lnTo>
                    <a:pt x="290" y="54"/>
                  </a:lnTo>
                  <a:lnTo>
                    <a:pt x="292" y="54"/>
                  </a:lnTo>
                  <a:lnTo>
                    <a:pt x="294" y="52"/>
                  </a:lnTo>
                  <a:lnTo>
                    <a:pt x="295" y="52"/>
                  </a:lnTo>
                  <a:lnTo>
                    <a:pt x="297" y="52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3425" y="2666"/>
              <a:ext cx="282" cy="600"/>
            </a:xfrm>
            <a:custGeom>
              <a:avLst/>
              <a:gdLst>
                <a:gd name="T0" fmla="*/ 5 w 298"/>
                <a:gd name="T1" fmla="*/ 323402 h 364"/>
                <a:gd name="T2" fmla="*/ 9 w 298"/>
                <a:gd name="T3" fmla="*/ 331213 h 364"/>
                <a:gd name="T4" fmla="*/ 9 w 298"/>
                <a:gd name="T5" fmla="*/ 338766 h 364"/>
                <a:gd name="T6" fmla="*/ 9 w 298"/>
                <a:gd name="T7" fmla="*/ 346775 h 364"/>
                <a:gd name="T8" fmla="*/ 13 w 298"/>
                <a:gd name="T9" fmla="*/ 351971 h 364"/>
                <a:gd name="T10" fmla="*/ 15 w 298"/>
                <a:gd name="T11" fmla="*/ 355655 h 364"/>
                <a:gd name="T12" fmla="*/ 18 w 298"/>
                <a:gd name="T13" fmla="*/ 355655 h 364"/>
                <a:gd name="T14" fmla="*/ 20 w 298"/>
                <a:gd name="T15" fmla="*/ 353057 h 364"/>
                <a:gd name="T16" fmla="*/ 22 w 298"/>
                <a:gd name="T17" fmla="*/ 347558 h 364"/>
                <a:gd name="T18" fmla="*/ 24 w 298"/>
                <a:gd name="T19" fmla="*/ 336846 h 364"/>
                <a:gd name="T20" fmla="*/ 26 w 298"/>
                <a:gd name="T21" fmla="*/ 331213 h 364"/>
                <a:gd name="T22" fmla="*/ 29 w 298"/>
                <a:gd name="T23" fmla="*/ 340714 h 364"/>
                <a:gd name="T24" fmla="*/ 32 w 298"/>
                <a:gd name="T25" fmla="*/ 358844 h 364"/>
                <a:gd name="T26" fmla="*/ 34 w 298"/>
                <a:gd name="T27" fmla="*/ 369277 h 364"/>
                <a:gd name="T28" fmla="*/ 37 w 298"/>
                <a:gd name="T29" fmla="*/ 374159 h 364"/>
                <a:gd name="T30" fmla="*/ 39 w 298"/>
                <a:gd name="T31" fmla="*/ 361055 h 364"/>
                <a:gd name="T32" fmla="*/ 41 w 298"/>
                <a:gd name="T33" fmla="*/ 320258 h 364"/>
                <a:gd name="T34" fmla="*/ 43 w 298"/>
                <a:gd name="T35" fmla="*/ 244375 h 364"/>
                <a:gd name="T36" fmla="*/ 45 w 298"/>
                <a:gd name="T37" fmla="*/ 144518 h 364"/>
                <a:gd name="T38" fmla="*/ 48 w 298"/>
                <a:gd name="T39" fmla="*/ 57112 h 364"/>
                <a:gd name="T40" fmla="*/ 51 w 298"/>
                <a:gd name="T41" fmla="*/ 6377 h 364"/>
                <a:gd name="T42" fmla="*/ 53 w 298"/>
                <a:gd name="T43" fmla="*/ 3165 h 364"/>
                <a:gd name="T44" fmla="*/ 56 w 298"/>
                <a:gd name="T45" fmla="*/ 40596 h 364"/>
                <a:gd name="T46" fmla="*/ 58 w 298"/>
                <a:gd name="T47" fmla="*/ 92967 h 364"/>
                <a:gd name="T48" fmla="*/ 60 w 298"/>
                <a:gd name="T49" fmla="*/ 148254 h 364"/>
                <a:gd name="T50" fmla="*/ 62 w 298"/>
                <a:gd name="T51" fmla="*/ 197563 h 364"/>
                <a:gd name="T52" fmla="*/ 65 w 298"/>
                <a:gd name="T53" fmla="*/ 239421 h 364"/>
                <a:gd name="T54" fmla="*/ 67 w 298"/>
                <a:gd name="T55" fmla="*/ 276303 h 364"/>
                <a:gd name="T56" fmla="*/ 70 w 298"/>
                <a:gd name="T57" fmla="*/ 307154 h 364"/>
                <a:gd name="T58" fmla="*/ 73 w 298"/>
                <a:gd name="T59" fmla="*/ 333473 h 364"/>
                <a:gd name="T60" fmla="*/ 75 w 298"/>
                <a:gd name="T61" fmla="*/ 353057 h 364"/>
                <a:gd name="T62" fmla="*/ 78 w 298"/>
                <a:gd name="T63" fmla="*/ 369277 h 364"/>
                <a:gd name="T64" fmla="*/ 79 w 298"/>
                <a:gd name="T65" fmla="*/ 379362 h 364"/>
                <a:gd name="T66" fmla="*/ 82 w 298"/>
                <a:gd name="T67" fmla="*/ 387836 h 364"/>
                <a:gd name="T68" fmla="*/ 84 w 298"/>
                <a:gd name="T69" fmla="*/ 391543 h 364"/>
                <a:gd name="T70" fmla="*/ 87 w 298"/>
                <a:gd name="T71" fmla="*/ 393061 h 364"/>
                <a:gd name="T72" fmla="*/ 90 w 298"/>
                <a:gd name="T73" fmla="*/ 393061 h 364"/>
                <a:gd name="T74" fmla="*/ 92 w 298"/>
                <a:gd name="T75" fmla="*/ 393061 h 364"/>
                <a:gd name="T76" fmla="*/ 95 w 298"/>
                <a:gd name="T77" fmla="*/ 393061 h 364"/>
                <a:gd name="T78" fmla="*/ 97 w 298"/>
                <a:gd name="T79" fmla="*/ 393061 h 364"/>
                <a:gd name="T80" fmla="*/ 99 w 298"/>
                <a:gd name="T81" fmla="*/ 393061 h 364"/>
                <a:gd name="T82" fmla="*/ 101 w 298"/>
                <a:gd name="T83" fmla="*/ 393061 h 364"/>
                <a:gd name="T84" fmla="*/ 103 w 298"/>
                <a:gd name="T85" fmla="*/ 393061 h 364"/>
                <a:gd name="T86" fmla="*/ 106 w 298"/>
                <a:gd name="T87" fmla="*/ 393061 h 364"/>
                <a:gd name="T88" fmla="*/ 108 w 298"/>
                <a:gd name="T89" fmla="*/ 396002 h 364"/>
                <a:gd name="T90" fmla="*/ 112 w 298"/>
                <a:gd name="T91" fmla="*/ 393061 h 364"/>
                <a:gd name="T92" fmla="*/ 114 w 298"/>
                <a:gd name="T93" fmla="*/ 396002 h 364"/>
                <a:gd name="T94" fmla="*/ 116 w 298"/>
                <a:gd name="T95" fmla="*/ 396002 h 364"/>
                <a:gd name="T96" fmla="*/ 118 w 298"/>
                <a:gd name="T97" fmla="*/ 396002 h 364"/>
                <a:gd name="T98" fmla="*/ 120 w 298"/>
                <a:gd name="T99" fmla="*/ 397922 h 364"/>
                <a:gd name="T100" fmla="*/ 123 w 298"/>
                <a:gd name="T101" fmla="*/ 396002 h 364"/>
                <a:gd name="T102" fmla="*/ 125 w 298"/>
                <a:gd name="T103" fmla="*/ 396002 h 364"/>
                <a:gd name="T104" fmla="*/ 127 w 298"/>
                <a:gd name="T105" fmla="*/ 397922 h 364"/>
                <a:gd name="T106" fmla="*/ 131 w 298"/>
                <a:gd name="T107" fmla="*/ 397922 h 364"/>
                <a:gd name="T108" fmla="*/ 133 w 298"/>
                <a:gd name="T109" fmla="*/ 397922 h 364"/>
                <a:gd name="T110" fmla="*/ 134 w 298"/>
                <a:gd name="T111" fmla="*/ 397922 h 36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98"/>
                <a:gd name="T169" fmla="*/ 0 h 364"/>
                <a:gd name="T170" fmla="*/ 298 w 298"/>
                <a:gd name="T171" fmla="*/ 364 h 36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98" h="364">
                  <a:moveTo>
                    <a:pt x="0" y="290"/>
                  </a:moveTo>
                  <a:lnTo>
                    <a:pt x="1" y="291"/>
                  </a:lnTo>
                  <a:lnTo>
                    <a:pt x="1" y="293"/>
                  </a:lnTo>
                  <a:lnTo>
                    <a:pt x="3" y="293"/>
                  </a:lnTo>
                  <a:lnTo>
                    <a:pt x="3" y="295"/>
                  </a:lnTo>
                  <a:lnTo>
                    <a:pt x="5" y="295"/>
                  </a:lnTo>
                  <a:lnTo>
                    <a:pt x="5" y="296"/>
                  </a:lnTo>
                  <a:lnTo>
                    <a:pt x="6" y="298"/>
                  </a:lnTo>
                  <a:lnTo>
                    <a:pt x="6" y="300"/>
                  </a:lnTo>
                  <a:lnTo>
                    <a:pt x="8" y="300"/>
                  </a:lnTo>
                  <a:lnTo>
                    <a:pt x="8" y="301"/>
                  </a:lnTo>
                  <a:lnTo>
                    <a:pt x="10" y="303"/>
                  </a:lnTo>
                  <a:lnTo>
                    <a:pt x="12" y="305"/>
                  </a:lnTo>
                  <a:lnTo>
                    <a:pt x="12" y="306"/>
                  </a:lnTo>
                  <a:lnTo>
                    <a:pt x="13" y="306"/>
                  </a:lnTo>
                  <a:lnTo>
                    <a:pt x="13" y="308"/>
                  </a:lnTo>
                  <a:lnTo>
                    <a:pt x="15" y="310"/>
                  </a:lnTo>
                  <a:lnTo>
                    <a:pt x="17" y="312"/>
                  </a:lnTo>
                  <a:lnTo>
                    <a:pt x="18" y="313"/>
                  </a:lnTo>
                  <a:lnTo>
                    <a:pt x="18" y="315"/>
                  </a:lnTo>
                  <a:lnTo>
                    <a:pt x="20" y="315"/>
                  </a:lnTo>
                  <a:lnTo>
                    <a:pt x="20" y="317"/>
                  </a:lnTo>
                  <a:lnTo>
                    <a:pt x="22" y="317"/>
                  </a:lnTo>
                  <a:lnTo>
                    <a:pt x="22" y="318"/>
                  </a:lnTo>
                  <a:lnTo>
                    <a:pt x="23" y="318"/>
                  </a:lnTo>
                  <a:lnTo>
                    <a:pt x="23" y="320"/>
                  </a:lnTo>
                  <a:lnTo>
                    <a:pt x="25" y="320"/>
                  </a:lnTo>
                  <a:lnTo>
                    <a:pt x="27" y="322"/>
                  </a:lnTo>
                  <a:lnTo>
                    <a:pt x="28" y="323"/>
                  </a:lnTo>
                  <a:lnTo>
                    <a:pt x="30" y="323"/>
                  </a:lnTo>
                  <a:lnTo>
                    <a:pt x="30" y="325"/>
                  </a:lnTo>
                  <a:lnTo>
                    <a:pt x="32" y="325"/>
                  </a:lnTo>
                  <a:lnTo>
                    <a:pt x="33" y="325"/>
                  </a:lnTo>
                  <a:lnTo>
                    <a:pt x="35" y="325"/>
                  </a:lnTo>
                  <a:lnTo>
                    <a:pt x="37" y="325"/>
                  </a:lnTo>
                  <a:lnTo>
                    <a:pt x="38" y="325"/>
                  </a:lnTo>
                  <a:lnTo>
                    <a:pt x="40" y="323"/>
                  </a:lnTo>
                  <a:lnTo>
                    <a:pt x="42" y="323"/>
                  </a:lnTo>
                  <a:lnTo>
                    <a:pt x="43" y="322"/>
                  </a:lnTo>
                  <a:lnTo>
                    <a:pt x="45" y="322"/>
                  </a:lnTo>
                  <a:lnTo>
                    <a:pt x="45" y="320"/>
                  </a:lnTo>
                  <a:lnTo>
                    <a:pt x="47" y="318"/>
                  </a:lnTo>
                  <a:lnTo>
                    <a:pt x="48" y="317"/>
                  </a:lnTo>
                  <a:lnTo>
                    <a:pt x="48" y="315"/>
                  </a:lnTo>
                  <a:lnTo>
                    <a:pt x="50" y="315"/>
                  </a:lnTo>
                  <a:lnTo>
                    <a:pt x="50" y="313"/>
                  </a:lnTo>
                  <a:lnTo>
                    <a:pt x="50" y="312"/>
                  </a:lnTo>
                  <a:lnTo>
                    <a:pt x="52" y="310"/>
                  </a:lnTo>
                  <a:lnTo>
                    <a:pt x="52" y="308"/>
                  </a:lnTo>
                  <a:lnTo>
                    <a:pt x="53" y="306"/>
                  </a:lnTo>
                  <a:lnTo>
                    <a:pt x="53" y="305"/>
                  </a:lnTo>
                  <a:lnTo>
                    <a:pt x="55" y="305"/>
                  </a:lnTo>
                  <a:lnTo>
                    <a:pt x="55" y="303"/>
                  </a:lnTo>
                  <a:lnTo>
                    <a:pt x="57" y="303"/>
                  </a:lnTo>
                  <a:lnTo>
                    <a:pt x="58" y="305"/>
                  </a:lnTo>
                  <a:lnTo>
                    <a:pt x="60" y="306"/>
                  </a:lnTo>
                  <a:lnTo>
                    <a:pt x="62" y="308"/>
                  </a:lnTo>
                  <a:lnTo>
                    <a:pt x="62" y="310"/>
                  </a:lnTo>
                  <a:lnTo>
                    <a:pt x="63" y="312"/>
                  </a:lnTo>
                  <a:lnTo>
                    <a:pt x="63" y="313"/>
                  </a:lnTo>
                  <a:lnTo>
                    <a:pt x="63" y="315"/>
                  </a:lnTo>
                  <a:lnTo>
                    <a:pt x="65" y="317"/>
                  </a:lnTo>
                  <a:lnTo>
                    <a:pt x="65" y="318"/>
                  </a:lnTo>
                  <a:lnTo>
                    <a:pt x="65" y="320"/>
                  </a:lnTo>
                  <a:lnTo>
                    <a:pt x="67" y="323"/>
                  </a:lnTo>
                  <a:lnTo>
                    <a:pt x="67" y="325"/>
                  </a:lnTo>
                  <a:lnTo>
                    <a:pt x="67" y="327"/>
                  </a:lnTo>
                  <a:lnTo>
                    <a:pt x="68" y="328"/>
                  </a:lnTo>
                  <a:lnTo>
                    <a:pt x="68" y="330"/>
                  </a:lnTo>
                  <a:lnTo>
                    <a:pt x="68" y="332"/>
                  </a:lnTo>
                  <a:lnTo>
                    <a:pt x="70" y="332"/>
                  </a:lnTo>
                  <a:lnTo>
                    <a:pt x="70" y="333"/>
                  </a:lnTo>
                  <a:lnTo>
                    <a:pt x="70" y="335"/>
                  </a:lnTo>
                  <a:lnTo>
                    <a:pt x="72" y="335"/>
                  </a:lnTo>
                  <a:lnTo>
                    <a:pt x="72" y="337"/>
                  </a:lnTo>
                  <a:lnTo>
                    <a:pt x="72" y="338"/>
                  </a:lnTo>
                  <a:lnTo>
                    <a:pt x="74" y="338"/>
                  </a:lnTo>
                  <a:lnTo>
                    <a:pt x="74" y="340"/>
                  </a:lnTo>
                  <a:lnTo>
                    <a:pt x="75" y="340"/>
                  </a:lnTo>
                  <a:lnTo>
                    <a:pt x="75" y="342"/>
                  </a:lnTo>
                  <a:lnTo>
                    <a:pt x="77" y="342"/>
                  </a:lnTo>
                  <a:lnTo>
                    <a:pt x="79" y="342"/>
                  </a:lnTo>
                  <a:lnTo>
                    <a:pt x="79" y="340"/>
                  </a:lnTo>
                  <a:lnTo>
                    <a:pt x="80" y="340"/>
                  </a:lnTo>
                  <a:lnTo>
                    <a:pt x="80" y="338"/>
                  </a:lnTo>
                  <a:lnTo>
                    <a:pt x="82" y="337"/>
                  </a:lnTo>
                  <a:lnTo>
                    <a:pt x="82" y="335"/>
                  </a:lnTo>
                  <a:lnTo>
                    <a:pt x="84" y="332"/>
                  </a:lnTo>
                  <a:lnTo>
                    <a:pt x="84" y="330"/>
                  </a:lnTo>
                  <a:lnTo>
                    <a:pt x="84" y="328"/>
                  </a:lnTo>
                  <a:lnTo>
                    <a:pt x="85" y="325"/>
                  </a:lnTo>
                  <a:lnTo>
                    <a:pt x="85" y="322"/>
                  </a:lnTo>
                  <a:lnTo>
                    <a:pt x="85" y="318"/>
                  </a:lnTo>
                  <a:lnTo>
                    <a:pt x="87" y="313"/>
                  </a:lnTo>
                  <a:lnTo>
                    <a:pt x="87" y="308"/>
                  </a:lnTo>
                  <a:lnTo>
                    <a:pt x="87" y="303"/>
                  </a:lnTo>
                  <a:lnTo>
                    <a:pt x="89" y="298"/>
                  </a:lnTo>
                  <a:lnTo>
                    <a:pt x="89" y="293"/>
                  </a:lnTo>
                  <a:lnTo>
                    <a:pt x="89" y="286"/>
                  </a:lnTo>
                  <a:lnTo>
                    <a:pt x="90" y="281"/>
                  </a:lnTo>
                  <a:lnTo>
                    <a:pt x="90" y="273"/>
                  </a:lnTo>
                  <a:lnTo>
                    <a:pt x="92" y="266"/>
                  </a:lnTo>
                  <a:lnTo>
                    <a:pt x="92" y="258"/>
                  </a:lnTo>
                  <a:lnTo>
                    <a:pt x="92" y="249"/>
                  </a:lnTo>
                  <a:lnTo>
                    <a:pt x="94" y="241"/>
                  </a:lnTo>
                  <a:lnTo>
                    <a:pt x="94" y="233"/>
                  </a:lnTo>
                  <a:lnTo>
                    <a:pt x="94" y="223"/>
                  </a:lnTo>
                  <a:lnTo>
                    <a:pt x="95" y="213"/>
                  </a:lnTo>
                  <a:lnTo>
                    <a:pt x="95" y="203"/>
                  </a:lnTo>
                  <a:lnTo>
                    <a:pt x="95" y="192"/>
                  </a:lnTo>
                  <a:lnTo>
                    <a:pt x="97" y="182"/>
                  </a:lnTo>
                  <a:lnTo>
                    <a:pt x="97" y="172"/>
                  </a:lnTo>
                  <a:lnTo>
                    <a:pt x="97" y="162"/>
                  </a:lnTo>
                  <a:lnTo>
                    <a:pt x="99" y="152"/>
                  </a:lnTo>
                  <a:lnTo>
                    <a:pt x="99" y="142"/>
                  </a:lnTo>
                  <a:lnTo>
                    <a:pt x="99" y="132"/>
                  </a:lnTo>
                  <a:lnTo>
                    <a:pt x="100" y="122"/>
                  </a:lnTo>
                  <a:lnTo>
                    <a:pt x="100" y="112"/>
                  </a:lnTo>
                  <a:lnTo>
                    <a:pt x="100" y="102"/>
                  </a:lnTo>
                  <a:lnTo>
                    <a:pt x="102" y="94"/>
                  </a:lnTo>
                  <a:lnTo>
                    <a:pt x="102" y="83"/>
                  </a:lnTo>
                  <a:lnTo>
                    <a:pt x="102" y="75"/>
                  </a:lnTo>
                  <a:lnTo>
                    <a:pt x="104" y="67"/>
                  </a:lnTo>
                  <a:lnTo>
                    <a:pt x="104" y="58"/>
                  </a:lnTo>
                  <a:lnTo>
                    <a:pt x="104" y="52"/>
                  </a:lnTo>
                  <a:lnTo>
                    <a:pt x="105" y="45"/>
                  </a:lnTo>
                  <a:lnTo>
                    <a:pt x="105" y="38"/>
                  </a:lnTo>
                  <a:lnTo>
                    <a:pt x="107" y="31"/>
                  </a:lnTo>
                  <a:lnTo>
                    <a:pt x="107" y="25"/>
                  </a:lnTo>
                  <a:lnTo>
                    <a:pt x="107" y="20"/>
                  </a:lnTo>
                  <a:lnTo>
                    <a:pt x="109" y="16"/>
                  </a:lnTo>
                  <a:lnTo>
                    <a:pt x="109" y="11"/>
                  </a:lnTo>
                  <a:lnTo>
                    <a:pt x="109" y="8"/>
                  </a:lnTo>
                  <a:lnTo>
                    <a:pt x="110" y="6"/>
                  </a:lnTo>
                  <a:lnTo>
                    <a:pt x="110" y="3"/>
                  </a:lnTo>
                  <a:lnTo>
                    <a:pt x="110" y="1"/>
                  </a:lnTo>
                  <a:lnTo>
                    <a:pt x="112" y="1"/>
                  </a:lnTo>
                  <a:lnTo>
                    <a:pt x="112" y="0"/>
                  </a:lnTo>
                  <a:lnTo>
                    <a:pt x="114" y="0"/>
                  </a:lnTo>
                  <a:lnTo>
                    <a:pt x="114" y="1"/>
                  </a:lnTo>
                  <a:lnTo>
                    <a:pt x="115" y="3"/>
                  </a:lnTo>
                  <a:lnTo>
                    <a:pt x="115" y="6"/>
                  </a:lnTo>
                  <a:lnTo>
                    <a:pt x="115" y="10"/>
                  </a:lnTo>
                  <a:lnTo>
                    <a:pt x="117" y="11"/>
                  </a:lnTo>
                  <a:lnTo>
                    <a:pt x="117" y="15"/>
                  </a:lnTo>
                  <a:lnTo>
                    <a:pt x="117" y="20"/>
                  </a:lnTo>
                  <a:lnTo>
                    <a:pt x="119" y="23"/>
                  </a:lnTo>
                  <a:lnTo>
                    <a:pt x="119" y="26"/>
                  </a:lnTo>
                  <a:lnTo>
                    <a:pt x="120" y="31"/>
                  </a:lnTo>
                  <a:lnTo>
                    <a:pt x="120" y="37"/>
                  </a:lnTo>
                  <a:lnTo>
                    <a:pt x="120" y="42"/>
                  </a:lnTo>
                  <a:lnTo>
                    <a:pt x="122" y="47"/>
                  </a:lnTo>
                  <a:lnTo>
                    <a:pt x="122" y="52"/>
                  </a:lnTo>
                  <a:lnTo>
                    <a:pt x="122" y="57"/>
                  </a:lnTo>
                  <a:lnTo>
                    <a:pt x="124" y="63"/>
                  </a:lnTo>
                  <a:lnTo>
                    <a:pt x="124" y="68"/>
                  </a:lnTo>
                  <a:lnTo>
                    <a:pt x="124" y="73"/>
                  </a:lnTo>
                  <a:lnTo>
                    <a:pt x="125" y="80"/>
                  </a:lnTo>
                  <a:lnTo>
                    <a:pt x="125" y="85"/>
                  </a:lnTo>
                  <a:lnTo>
                    <a:pt x="125" y="92"/>
                  </a:lnTo>
                  <a:lnTo>
                    <a:pt x="127" y="97"/>
                  </a:lnTo>
                  <a:lnTo>
                    <a:pt x="127" y="102"/>
                  </a:lnTo>
                  <a:lnTo>
                    <a:pt x="127" y="109"/>
                  </a:lnTo>
                  <a:lnTo>
                    <a:pt x="129" y="114"/>
                  </a:lnTo>
                  <a:lnTo>
                    <a:pt x="129" y="119"/>
                  </a:lnTo>
                  <a:lnTo>
                    <a:pt x="129" y="125"/>
                  </a:lnTo>
                  <a:lnTo>
                    <a:pt x="131" y="130"/>
                  </a:lnTo>
                  <a:lnTo>
                    <a:pt x="131" y="135"/>
                  </a:lnTo>
                  <a:lnTo>
                    <a:pt x="131" y="140"/>
                  </a:lnTo>
                  <a:lnTo>
                    <a:pt x="132" y="146"/>
                  </a:lnTo>
                  <a:lnTo>
                    <a:pt x="132" y="151"/>
                  </a:lnTo>
                  <a:lnTo>
                    <a:pt x="132" y="156"/>
                  </a:lnTo>
                  <a:lnTo>
                    <a:pt x="134" y="162"/>
                  </a:lnTo>
                  <a:lnTo>
                    <a:pt x="134" y="167"/>
                  </a:lnTo>
                  <a:lnTo>
                    <a:pt x="136" y="172"/>
                  </a:lnTo>
                  <a:lnTo>
                    <a:pt x="136" y="177"/>
                  </a:lnTo>
                  <a:lnTo>
                    <a:pt x="136" y="181"/>
                  </a:lnTo>
                  <a:lnTo>
                    <a:pt x="137" y="186"/>
                  </a:lnTo>
                  <a:lnTo>
                    <a:pt x="137" y="191"/>
                  </a:lnTo>
                  <a:lnTo>
                    <a:pt x="137" y="194"/>
                  </a:lnTo>
                  <a:lnTo>
                    <a:pt x="139" y="199"/>
                  </a:lnTo>
                  <a:lnTo>
                    <a:pt x="139" y="203"/>
                  </a:lnTo>
                  <a:lnTo>
                    <a:pt x="139" y="208"/>
                  </a:lnTo>
                  <a:lnTo>
                    <a:pt x="141" y="211"/>
                  </a:lnTo>
                  <a:lnTo>
                    <a:pt x="141" y="214"/>
                  </a:lnTo>
                  <a:lnTo>
                    <a:pt x="141" y="219"/>
                  </a:lnTo>
                  <a:lnTo>
                    <a:pt x="142" y="223"/>
                  </a:lnTo>
                  <a:lnTo>
                    <a:pt x="142" y="226"/>
                  </a:lnTo>
                  <a:lnTo>
                    <a:pt x="142" y="231"/>
                  </a:lnTo>
                  <a:lnTo>
                    <a:pt x="144" y="234"/>
                  </a:lnTo>
                  <a:lnTo>
                    <a:pt x="144" y="238"/>
                  </a:lnTo>
                  <a:lnTo>
                    <a:pt x="144" y="241"/>
                  </a:lnTo>
                  <a:lnTo>
                    <a:pt x="146" y="246"/>
                  </a:lnTo>
                  <a:lnTo>
                    <a:pt x="146" y="249"/>
                  </a:lnTo>
                  <a:lnTo>
                    <a:pt x="146" y="253"/>
                  </a:lnTo>
                  <a:lnTo>
                    <a:pt x="147" y="256"/>
                  </a:lnTo>
                  <a:lnTo>
                    <a:pt x="147" y="260"/>
                  </a:lnTo>
                  <a:lnTo>
                    <a:pt x="147" y="263"/>
                  </a:lnTo>
                  <a:lnTo>
                    <a:pt x="149" y="266"/>
                  </a:lnTo>
                  <a:lnTo>
                    <a:pt x="149" y="270"/>
                  </a:lnTo>
                  <a:lnTo>
                    <a:pt x="151" y="273"/>
                  </a:lnTo>
                  <a:lnTo>
                    <a:pt x="151" y="275"/>
                  </a:lnTo>
                  <a:lnTo>
                    <a:pt x="151" y="278"/>
                  </a:lnTo>
                  <a:lnTo>
                    <a:pt x="152" y="281"/>
                  </a:lnTo>
                  <a:lnTo>
                    <a:pt x="152" y="283"/>
                  </a:lnTo>
                  <a:lnTo>
                    <a:pt x="152" y="286"/>
                  </a:lnTo>
                  <a:lnTo>
                    <a:pt x="154" y="290"/>
                  </a:lnTo>
                  <a:lnTo>
                    <a:pt x="154" y="291"/>
                  </a:lnTo>
                  <a:lnTo>
                    <a:pt x="154" y="295"/>
                  </a:lnTo>
                  <a:lnTo>
                    <a:pt x="156" y="296"/>
                  </a:lnTo>
                  <a:lnTo>
                    <a:pt x="156" y="300"/>
                  </a:lnTo>
                  <a:lnTo>
                    <a:pt x="156" y="301"/>
                  </a:lnTo>
                  <a:lnTo>
                    <a:pt x="157" y="305"/>
                  </a:lnTo>
                  <a:lnTo>
                    <a:pt x="157" y="306"/>
                  </a:lnTo>
                  <a:lnTo>
                    <a:pt x="157" y="310"/>
                  </a:lnTo>
                  <a:lnTo>
                    <a:pt x="159" y="312"/>
                  </a:lnTo>
                  <a:lnTo>
                    <a:pt x="159" y="313"/>
                  </a:lnTo>
                  <a:lnTo>
                    <a:pt x="159" y="317"/>
                  </a:lnTo>
                  <a:lnTo>
                    <a:pt x="161" y="318"/>
                  </a:lnTo>
                  <a:lnTo>
                    <a:pt x="161" y="320"/>
                  </a:lnTo>
                  <a:lnTo>
                    <a:pt x="161" y="322"/>
                  </a:lnTo>
                  <a:lnTo>
                    <a:pt x="162" y="323"/>
                  </a:lnTo>
                  <a:lnTo>
                    <a:pt x="162" y="325"/>
                  </a:lnTo>
                  <a:lnTo>
                    <a:pt x="164" y="327"/>
                  </a:lnTo>
                  <a:lnTo>
                    <a:pt x="164" y="328"/>
                  </a:lnTo>
                  <a:lnTo>
                    <a:pt x="164" y="330"/>
                  </a:lnTo>
                  <a:lnTo>
                    <a:pt x="166" y="332"/>
                  </a:lnTo>
                  <a:lnTo>
                    <a:pt x="166" y="333"/>
                  </a:lnTo>
                  <a:lnTo>
                    <a:pt x="166" y="335"/>
                  </a:lnTo>
                  <a:lnTo>
                    <a:pt x="167" y="337"/>
                  </a:lnTo>
                  <a:lnTo>
                    <a:pt x="167" y="338"/>
                  </a:lnTo>
                  <a:lnTo>
                    <a:pt x="167" y="340"/>
                  </a:lnTo>
                  <a:lnTo>
                    <a:pt x="169" y="340"/>
                  </a:lnTo>
                  <a:lnTo>
                    <a:pt x="169" y="342"/>
                  </a:lnTo>
                  <a:lnTo>
                    <a:pt x="169" y="343"/>
                  </a:lnTo>
                  <a:lnTo>
                    <a:pt x="171" y="343"/>
                  </a:lnTo>
                  <a:lnTo>
                    <a:pt x="171" y="345"/>
                  </a:lnTo>
                  <a:lnTo>
                    <a:pt x="172" y="347"/>
                  </a:lnTo>
                  <a:lnTo>
                    <a:pt x="172" y="348"/>
                  </a:lnTo>
                  <a:lnTo>
                    <a:pt x="174" y="348"/>
                  </a:lnTo>
                  <a:lnTo>
                    <a:pt x="174" y="350"/>
                  </a:lnTo>
                  <a:lnTo>
                    <a:pt x="176" y="352"/>
                  </a:lnTo>
                  <a:lnTo>
                    <a:pt x="176" y="353"/>
                  </a:lnTo>
                  <a:lnTo>
                    <a:pt x="177" y="355"/>
                  </a:lnTo>
                  <a:lnTo>
                    <a:pt x="179" y="355"/>
                  </a:lnTo>
                  <a:lnTo>
                    <a:pt x="181" y="357"/>
                  </a:lnTo>
                  <a:lnTo>
                    <a:pt x="182" y="357"/>
                  </a:lnTo>
                  <a:lnTo>
                    <a:pt x="182" y="358"/>
                  </a:lnTo>
                  <a:lnTo>
                    <a:pt x="184" y="358"/>
                  </a:lnTo>
                  <a:lnTo>
                    <a:pt x="186" y="358"/>
                  </a:lnTo>
                  <a:lnTo>
                    <a:pt x="188" y="360"/>
                  </a:lnTo>
                  <a:lnTo>
                    <a:pt x="189" y="360"/>
                  </a:lnTo>
                  <a:lnTo>
                    <a:pt x="191" y="360"/>
                  </a:lnTo>
                  <a:lnTo>
                    <a:pt x="193" y="360"/>
                  </a:lnTo>
                  <a:lnTo>
                    <a:pt x="194" y="360"/>
                  </a:lnTo>
                  <a:lnTo>
                    <a:pt x="194" y="362"/>
                  </a:lnTo>
                  <a:lnTo>
                    <a:pt x="196" y="362"/>
                  </a:lnTo>
                  <a:lnTo>
                    <a:pt x="196" y="360"/>
                  </a:lnTo>
                  <a:lnTo>
                    <a:pt x="198" y="360"/>
                  </a:lnTo>
                  <a:lnTo>
                    <a:pt x="199" y="360"/>
                  </a:lnTo>
                  <a:lnTo>
                    <a:pt x="199" y="362"/>
                  </a:lnTo>
                  <a:lnTo>
                    <a:pt x="201" y="362"/>
                  </a:lnTo>
                  <a:lnTo>
                    <a:pt x="203" y="360"/>
                  </a:lnTo>
                  <a:lnTo>
                    <a:pt x="204" y="360"/>
                  </a:lnTo>
                  <a:lnTo>
                    <a:pt x="206" y="360"/>
                  </a:lnTo>
                  <a:lnTo>
                    <a:pt x="208" y="360"/>
                  </a:lnTo>
                  <a:lnTo>
                    <a:pt x="209" y="360"/>
                  </a:lnTo>
                  <a:lnTo>
                    <a:pt x="211" y="360"/>
                  </a:lnTo>
                  <a:lnTo>
                    <a:pt x="213" y="360"/>
                  </a:lnTo>
                  <a:lnTo>
                    <a:pt x="214" y="360"/>
                  </a:lnTo>
                  <a:lnTo>
                    <a:pt x="214" y="358"/>
                  </a:lnTo>
                  <a:lnTo>
                    <a:pt x="216" y="358"/>
                  </a:lnTo>
                  <a:lnTo>
                    <a:pt x="218" y="358"/>
                  </a:lnTo>
                  <a:lnTo>
                    <a:pt x="218" y="360"/>
                  </a:lnTo>
                  <a:lnTo>
                    <a:pt x="219" y="360"/>
                  </a:lnTo>
                  <a:lnTo>
                    <a:pt x="221" y="360"/>
                  </a:lnTo>
                  <a:lnTo>
                    <a:pt x="223" y="360"/>
                  </a:lnTo>
                  <a:lnTo>
                    <a:pt x="224" y="360"/>
                  </a:lnTo>
                  <a:lnTo>
                    <a:pt x="226" y="360"/>
                  </a:lnTo>
                  <a:lnTo>
                    <a:pt x="228" y="360"/>
                  </a:lnTo>
                  <a:lnTo>
                    <a:pt x="229" y="360"/>
                  </a:lnTo>
                  <a:lnTo>
                    <a:pt x="231" y="360"/>
                  </a:lnTo>
                  <a:lnTo>
                    <a:pt x="233" y="360"/>
                  </a:lnTo>
                  <a:lnTo>
                    <a:pt x="234" y="360"/>
                  </a:lnTo>
                  <a:lnTo>
                    <a:pt x="234" y="362"/>
                  </a:lnTo>
                  <a:lnTo>
                    <a:pt x="236" y="362"/>
                  </a:lnTo>
                  <a:lnTo>
                    <a:pt x="238" y="362"/>
                  </a:lnTo>
                  <a:lnTo>
                    <a:pt x="239" y="362"/>
                  </a:lnTo>
                  <a:lnTo>
                    <a:pt x="239" y="360"/>
                  </a:lnTo>
                  <a:lnTo>
                    <a:pt x="241" y="360"/>
                  </a:lnTo>
                  <a:lnTo>
                    <a:pt x="243" y="360"/>
                  </a:lnTo>
                  <a:lnTo>
                    <a:pt x="243" y="362"/>
                  </a:lnTo>
                  <a:lnTo>
                    <a:pt x="244" y="362"/>
                  </a:lnTo>
                  <a:lnTo>
                    <a:pt x="246" y="362"/>
                  </a:lnTo>
                  <a:lnTo>
                    <a:pt x="248" y="362"/>
                  </a:lnTo>
                  <a:lnTo>
                    <a:pt x="250" y="362"/>
                  </a:lnTo>
                  <a:lnTo>
                    <a:pt x="251" y="362"/>
                  </a:lnTo>
                  <a:lnTo>
                    <a:pt x="253" y="362"/>
                  </a:lnTo>
                  <a:lnTo>
                    <a:pt x="255" y="362"/>
                  </a:lnTo>
                  <a:lnTo>
                    <a:pt x="256" y="362"/>
                  </a:lnTo>
                  <a:lnTo>
                    <a:pt x="258" y="362"/>
                  </a:lnTo>
                  <a:lnTo>
                    <a:pt x="258" y="364"/>
                  </a:lnTo>
                  <a:lnTo>
                    <a:pt x="260" y="364"/>
                  </a:lnTo>
                  <a:lnTo>
                    <a:pt x="261" y="364"/>
                  </a:lnTo>
                  <a:lnTo>
                    <a:pt x="263" y="364"/>
                  </a:lnTo>
                  <a:lnTo>
                    <a:pt x="265" y="364"/>
                  </a:lnTo>
                  <a:lnTo>
                    <a:pt x="266" y="362"/>
                  </a:lnTo>
                  <a:lnTo>
                    <a:pt x="268" y="362"/>
                  </a:lnTo>
                  <a:lnTo>
                    <a:pt x="270" y="362"/>
                  </a:lnTo>
                  <a:lnTo>
                    <a:pt x="271" y="362"/>
                  </a:lnTo>
                  <a:lnTo>
                    <a:pt x="273" y="362"/>
                  </a:lnTo>
                  <a:lnTo>
                    <a:pt x="275" y="362"/>
                  </a:lnTo>
                  <a:lnTo>
                    <a:pt x="275" y="364"/>
                  </a:lnTo>
                  <a:lnTo>
                    <a:pt x="276" y="364"/>
                  </a:lnTo>
                  <a:lnTo>
                    <a:pt x="278" y="364"/>
                  </a:lnTo>
                  <a:lnTo>
                    <a:pt x="280" y="364"/>
                  </a:lnTo>
                  <a:lnTo>
                    <a:pt x="281" y="364"/>
                  </a:lnTo>
                  <a:lnTo>
                    <a:pt x="283" y="364"/>
                  </a:lnTo>
                  <a:lnTo>
                    <a:pt x="285" y="364"/>
                  </a:lnTo>
                  <a:lnTo>
                    <a:pt x="286" y="364"/>
                  </a:lnTo>
                  <a:lnTo>
                    <a:pt x="288" y="364"/>
                  </a:lnTo>
                  <a:lnTo>
                    <a:pt x="290" y="364"/>
                  </a:lnTo>
                  <a:lnTo>
                    <a:pt x="291" y="364"/>
                  </a:lnTo>
                  <a:lnTo>
                    <a:pt x="293" y="364"/>
                  </a:lnTo>
                  <a:lnTo>
                    <a:pt x="295" y="364"/>
                  </a:lnTo>
                  <a:lnTo>
                    <a:pt x="296" y="364"/>
                  </a:lnTo>
                  <a:lnTo>
                    <a:pt x="296" y="362"/>
                  </a:lnTo>
                  <a:lnTo>
                    <a:pt x="298" y="362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3707" y="3169"/>
              <a:ext cx="280" cy="97"/>
            </a:xfrm>
            <a:custGeom>
              <a:avLst/>
              <a:gdLst>
                <a:gd name="T0" fmla="*/ 3 w 297"/>
                <a:gd name="T1" fmla="*/ 61843 h 59"/>
                <a:gd name="T2" fmla="*/ 8 w 297"/>
                <a:gd name="T3" fmla="*/ 57763 h 59"/>
                <a:gd name="T4" fmla="*/ 8 w 297"/>
                <a:gd name="T5" fmla="*/ 57763 h 59"/>
                <a:gd name="T6" fmla="*/ 8 w 297"/>
                <a:gd name="T7" fmla="*/ 57763 h 59"/>
                <a:gd name="T8" fmla="*/ 11 w 297"/>
                <a:gd name="T9" fmla="*/ 57763 h 59"/>
                <a:gd name="T10" fmla="*/ 14 w 297"/>
                <a:gd name="T11" fmla="*/ 57763 h 59"/>
                <a:gd name="T12" fmla="*/ 16 w 297"/>
                <a:gd name="T13" fmla="*/ 57763 h 59"/>
                <a:gd name="T14" fmla="*/ 19 w 297"/>
                <a:gd name="T15" fmla="*/ 60495 h 59"/>
                <a:gd name="T16" fmla="*/ 21 w 297"/>
                <a:gd name="T17" fmla="*/ 57763 h 59"/>
                <a:gd name="T18" fmla="*/ 22 w 297"/>
                <a:gd name="T19" fmla="*/ 57763 h 59"/>
                <a:gd name="T20" fmla="*/ 25 w 297"/>
                <a:gd name="T21" fmla="*/ 57763 h 59"/>
                <a:gd name="T22" fmla="*/ 27 w 297"/>
                <a:gd name="T23" fmla="*/ 57763 h 59"/>
                <a:gd name="T24" fmla="*/ 29 w 297"/>
                <a:gd name="T25" fmla="*/ 55708 h 59"/>
                <a:gd name="T26" fmla="*/ 32 w 297"/>
                <a:gd name="T27" fmla="*/ 55708 h 59"/>
                <a:gd name="T28" fmla="*/ 35 w 297"/>
                <a:gd name="T29" fmla="*/ 54507 h 59"/>
                <a:gd name="T30" fmla="*/ 37 w 297"/>
                <a:gd name="T31" fmla="*/ 52623 h 59"/>
                <a:gd name="T32" fmla="*/ 39 w 297"/>
                <a:gd name="T33" fmla="*/ 52623 h 59"/>
                <a:gd name="T34" fmla="*/ 41 w 297"/>
                <a:gd name="T35" fmla="*/ 50808 h 59"/>
                <a:gd name="T36" fmla="*/ 42 w 297"/>
                <a:gd name="T37" fmla="*/ 49705 h 59"/>
                <a:gd name="T38" fmla="*/ 46 w 297"/>
                <a:gd name="T39" fmla="*/ 49705 h 59"/>
                <a:gd name="T40" fmla="*/ 48 w 297"/>
                <a:gd name="T41" fmla="*/ 49705 h 59"/>
                <a:gd name="T42" fmla="*/ 50 w 297"/>
                <a:gd name="T43" fmla="*/ 49705 h 59"/>
                <a:gd name="T44" fmla="*/ 52 w 297"/>
                <a:gd name="T45" fmla="*/ 49705 h 59"/>
                <a:gd name="T46" fmla="*/ 55 w 297"/>
                <a:gd name="T47" fmla="*/ 45656 h 59"/>
                <a:gd name="T48" fmla="*/ 57 w 297"/>
                <a:gd name="T49" fmla="*/ 44158 h 59"/>
                <a:gd name="T50" fmla="*/ 58 w 297"/>
                <a:gd name="T51" fmla="*/ 42377 h 59"/>
                <a:gd name="T52" fmla="*/ 61 w 297"/>
                <a:gd name="T53" fmla="*/ 39805 h 59"/>
                <a:gd name="T54" fmla="*/ 64 w 297"/>
                <a:gd name="T55" fmla="*/ 39805 h 59"/>
                <a:gd name="T56" fmla="*/ 66 w 297"/>
                <a:gd name="T57" fmla="*/ 38963 h 59"/>
                <a:gd name="T58" fmla="*/ 69 w 297"/>
                <a:gd name="T59" fmla="*/ 36947 h 59"/>
                <a:gd name="T60" fmla="*/ 71 w 297"/>
                <a:gd name="T61" fmla="*/ 34641 h 59"/>
                <a:gd name="T62" fmla="*/ 73 w 297"/>
                <a:gd name="T63" fmla="*/ 33884 h 59"/>
                <a:gd name="T64" fmla="*/ 75 w 297"/>
                <a:gd name="T65" fmla="*/ 33884 h 59"/>
                <a:gd name="T66" fmla="*/ 77 w 297"/>
                <a:gd name="T67" fmla="*/ 29743 h 59"/>
                <a:gd name="T68" fmla="*/ 80 w 297"/>
                <a:gd name="T69" fmla="*/ 29743 h 59"/>
                <a:gd name="T70" fmla="*/ 82 w 297"/>
                <a:gd name="T71" fmla="*/ 27959 h 59"/>
                <a:gd name="T72" fmla="*/ 85 w 297"/>
                <a:gd name="T73" fmla="*/ 24211 h 59"/>
                <a:gd name="T74" fmla="*/ 87 w 297"/>
                <a:gd name="T75" fmla="*/ 22880 h 59"/>
                <a:gd name="T76" fmla="*/ 89 w 297"/>
                <a:gd name="T77" fmla="*/ 21070 h 59"/>
                <a:gd name="T78" fmla="*/ 91 w 297"/>
                <a:gd name="T79" fmla="*/ 19224 h 59"/>
                <a:gd name="T80" fmla="*/ 92 w 297"/>
                <a:gd name="T81" fmla="*/ 18091 h 59"/>
                <a:gd name="T82" fmla="*/ 96 w 297"/>
                <a:gd name="T83" fmla="*/ 15913 h 59"/>
                <a:gd name="T84" fmla="*/ 98 w 297"/>
                <a:gd name="T85" fmla="*/ 12816 h 59"/>
                <a:gd name="T86" fmla="*/ 100 w 297"/>
                <a:gd name="T87" fmla="*/ 12816 h 59"/>
                <a:gd name="T88" fmla="*/ 104 w 297"/>
                <a:gd name="T89" fmla="*/ 10274 h 59"/>
                <a:gd name="T90" fmla="*/ 104 w 297"/>
                <a:gd name="T91" fmla="*/ 8314 h 59"/>
                <a:gd name="T92" fmla="*/ 108 w 297"/>
                <a:gd name="T93" fmla="*/ 7795 h 59"/>
                <a:gd name="T94" fmla="*/ 110 w 297"/>
                <a:gd name="T95" fmla="*/ 5057 h 59"/>
                <a:gd name="T96" fmla="*/ 110 w 297"/>
                <a:gd name="T97" fmla="*/ 5057 h 59"/>
                <a:gd name="T98" fmla="*/ 115 w 297"/>
                <a:gd name="T99" fmla="*/ 3076 h 59"/>
                <a:gd name="T100" fmla="*/ 117 w 297"/>
                <a:gd name="T101" fmla="*/ 3076 h 59"/>
                <a:gd name="T102" fmla="*/ 117 w 297"/>
                <a:gd name="T103" fmla="*/ 1138 h 59"/>
                <a:gd name="T104" fmla="*/ 122 w 297"/>
                <a:gd name="T105" fmla="*/ 1138 h 59"/>
                <a:gd name="T106" fmla="*/ 124 w 297"/>
                <a:gd name="T107" fmla="*/ 1138 h 59"/>
                <a:gd name="T108" fmla="*/ 124 w 297"/>
                <a:gd name="T109" fmla="*/ 1138 h 59"/>
                <a:gd name="T110" fmla="*/ 128 w 297"/>
                <a:gd name="T111" fmla="*/ 1138 h 5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97"/>
                <a:gd name="T169" fmla="*/ 0 h 59"/>
                <a:gd name="T170" fmla="*/ 297 w 297"/>
                <a:gd name="T171" fmla="*/ 59 h 5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97" h="59">
                  <a:moveTo>
                    <a:pt x="0" y="57"/>
                  </a:moveTo>
                  <a:lnTo>
                    <a:pt x="0" y="57"/>
                  </a:lnTo>
                  <a:lnTo>
                    <a:pt x="2" y="57"/>
                  </a:lnTo>
                  <a:lnTo>
                    <a:pt x="3" y="57"/>
                  </a:lnTo>
                  <a:lnTo>
                    <a:pt x="3" y="59"/>
                  </a:lnTo>
                  <a:lnTo>
                    <a:pt x="5" y="59"/>
                  </a:lnTo>
                  <a:lnTo>
                    <a:pt x="5" y="57"/>
                  </a:lnTo>
                  <a:lnTo>
                    <a:pt x="7" y="57"/>
                  </a:lnTo>
                  <a:lnTo>
                    <a:pt x="9" y="57"/>
                  </a:lnTo>
                  <a:lnTo>
                    <a:pt x="9" y="55"/>
                  </a:lnTo>
                  <a:lnTo>
                    <a:pt x="10" y="55"/>
                  </a:lnTo>
                  <a:lnTo>
                    <a:pt x="10" y="57"/>
                  </a:lnTo>
                  <a:lnTo>
                    <a:pt x="12" y="57"/>
                  </a:lnTo>
                  <a:lnTo>
                    <a:pt x="12" y="55"/>
                  </a:lnTo>
                  <a:lnTo>
                    <a:pt x="14" y="55"/>
                  </a:lnTo>
                  <a:lnTo>
                    <a:pt x="15" y="55"/>
                  </a:lnTo>
                  <a:lnTo>
                    <a:pt x="17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2" y="55"/>
                  </a:lnTo>
                  <a:lnTo>
                    <a:pt x="24" y="55"/>
                  </a:lnTo>
                  <a:lnTo>
                    <a:pt x="25" y="55"/>
                  </a:lnTo>
                  <a:lnTo>
                    <a:pt x="27" y="55"/>
                  </a:lnTo>
                  <a:lnTo>
                    <a:pt x="29" y="55"/>
                  </a:lnTo>
                  <a:lnTo>
                    <a:pt x="30" y="55"/>
                  </a:lnTo>
                  <a:lnTo>
                    <a:pt x="32" y="55"/>
                  </a:lnTo>
                  <a:lnTo>
                    <a:pt x="34" y="55"/>
                  </a:lnTo>
                  <a:lnTo>
                    <a:pt x="35" y="55"/>
                  </a:lnTo>
                  <a:lnTo>
                    <a:pt x="37" y="55"/>
                  </a:lnTo>
                  <a:lnTo>
                    <a:pt x="37" y="57"/>
                  </a:lnTo>
                  <a:lnTo>
                    <a:pt x="39" y="57"/>
                  </a:lnTo>
                  <a:lnTo>
                    <a:pt x="40" y="57"/>
                  </a:lnTo>
                  <a:lnTo>
                    <a:pt x="42" y="57"/>
                  </a:lnTo>
                  <a:lnTo>
                    <a:pt x="42" y="55"/>
                  </a:lnTo>
                  <a:lnTo>
                    <a:pt x="44" y="55"/>
                  </a:lnTo>
                  <a:lnTo>
                    <a:pt x="45" y="55"/>
                  </a:lnTo>
                  <a:lnTo>
                    <a:pt x="47" y="55"/>
                  </a:lnTo>
                  <a:lnTo>
                    <a:pt x="47" y="57"/>
                  </a:lnTo>
                  <a:lnTo>
                    <a:pt x="49" y="57"/>
                  </a:lnTo>
                  <a:lnTo>
                    <a:pt x="49" y="55"/>
                  </a:lnTo>
                  <a:lnTo>
                    <a:pt x="50" y="55"/>
                  </a:lnTo>
                  <a:lnTo>
                    <a:pt x="52" y="55"/>
                  </a:lnTo>
                  <a:lnTo>
                    <a:pt x="54" y="55"/>
                  </a:lnTo>
                  <a:lnTo>
                    <a:pt x="55" y="55"/>
                  </a:lnTo>
                  <a:lnTo>
                    <a:pt x="57" y="55"/>
                  </a:lnTo>
                  <a:lnTo>
                    <a:pt x="59" y="55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4" y="53"/>
                  </a:lnTo>
                  <a:lnTo>
                    <a:pt x="65" y="53"/>
                  </a:lnTo>
                  <a:lnTo>
                    <a:pt x="67" y="53"/>
                  </a:lnTo>
                  <a:lnTo>
                    <a:pt x="67" y="55"/>
                  </a:lnTo>
                  <a:lnTo>
                    <a:pt x="69" y="55"/>
                  </a:lnTo>
                  <a:lnTo>
                    <a:pt x="71" y="53"/>
                  </a:lnTo>
                  <a:lnTo>
                    <a:pt x="72" y="53"/>
                  </a:lnTo>
                  <a:lnTo>
                    <a:pt x="74" y="53"/>
                  </a:lnTo>
                  <a:lnTo>
                    <a:pt x="76" y="53"/>
                  </a:lnTo>
                  <a:lnTo>
                    <a:pt x="77" y="53"/>
                  </a:lnTo>
                  <a:lnTo>
                    <a:pt x="77" y="52"/>
                  </a:lnTo>
                  <a:lnTo>
                    <a:pt x="79" y="52"/>
                  </a:lnTo>
                  <a:lnTo>
                    <a:pt x="81" y="52"/>
                  </a:lnTo>
                  <a:lnTo>
                    <a:pt x="81" y="50"/>
                  </a:lnTo>
                  <a:lnTo>
                    <a:pt x="82" y="50"/>
                  </a:lnTo>
                  <a:lnTo>
                    <a:pt x="82" y="52"/>
                  </a:lnTo>
                  <a:lnTo>
                    <a:pt x="84" y="50"/>
                  </a:lnTo>
                  <a:lnTo>
                    <a:pt x="86" y="50"/>
                  </a:lnTo>
                  <a:lnTo>
                    <a:pt x="87" y="50"/>
                  </a:lnTo>
                  <a:lnTo>
                    <a:pt x="89" y="50"/>
                  </a:lnTo>
                  <a:lnTo>
                    <a:pt x="89" y="48"/>
                  </a:lnTo>
                  <a:lnTo>
                    <a:pt x="91" y="48"/>
                  </a:lnTo>
                  <a:lnTo>
                    <a:pt x="92" y="48"/>
                  </a:lnTo>
                  <a:lnTo>
                    <a:pt x="94" y="48"/>
                  </a:lnTo>
                  <a:lnTo>
                    <a:pt x="96" y="48"/>
                  </a:lnTo>
                  <a:lnTo>
                    <a:pt x="97" y="48"/>
                  </a:lnTo>
                  <a:lnTo>
                    <a:pt x="97" y="47"/>
                  </a:lnTo>
                  <a:lnTo>
                    <a:pt x="99" y="47"/>
                  </a:lnTo>
                  <a:lnTo>
                    <a:pt x="101" y="47"/>
                  </a:lnTo>
                  <a:lnTo>
                    <a:pt x="102" y="47"/>
                  </a:lnTo>
                  <a:lnTo>
                    <a:pt x="104" y="47"/>
                  </a:lnTo>
                  <a:lnTo>
                    <a:pt x="106" y="47"/>
                  </a:lnTo>
                  <a:lnTo>
                    <a:pt x="107" y="47"/>
                  </a:lnTo>
                  <a:lnTo>
                    <a:pt x="109" y="47"/>
                  </a:lnTo>
                  <a:lnTo>
                    <a:pt x="111" y="47"/>
                  </a:lnTo>
                  <a:lnTo>
                    <a:pt x="112" y="47"/>
                  </a:lnTo>
                  <a:lnTo>
                    <a:pt x="114" y="47"/>
                  </a:lnTo>
                  <a:lnTo>
                    <a:pt x="116" y="45"/>
                  </a:lnTo>
                  <a:lnTo>
                    <a:pt x="117" y="45"/>
                  </a:lnTo>
                  <a:lnTo>
                    <a:pt x="117" y="47"/>
                  </a:lnTo>
                  <a:lnTo>
                    <a:pt x="119" y="47"/>
                  </a:lnTo>
                  <a:lnTo>
                    <a:pt x="119" y="45"/>
                  </a:lnTo>
                  <a:lnTo>
                    <a:pt x="121" y="45"/>
                  </a:lnTo>
                  <a:lnTo>
                    <a:pt x="122" y="45"/>
                  </a:lnTo>
                  <a:lnTo>
                    <a:pt x="122" y="43"/>
                  </a:lnTo>
                  <a:lnTo>
                    <a:pt x="124" y="43"/>
                  </a:lnTo>
                  <a:lnTo>
                    <a:pt x="126" y="43"/>
                  </a:lnTo>
                  <a:lnTo>
                    <a:pt x="128" y="43"/>
                  </a:lnTo>
                  <a:lnTo>
                    <a:pt x="129" y="42"/>
                  </a:lnTo>
                  <a:lnTo>
                    <a:pt x="131" y="42"/>
                  </a:lnTo>
                  <a:lnTo>
                    <a:pt x="131" y="40"/>
                  </a:lnTo>
                  <a:lnTo>
                    <a:pt x="133" y="40"/>
                  </a:lnTo>
                  <a:lnTo>
                    <a:pt x="133" y="42"/>
                  </a:lnTo>
                  <a:lnTo>
                    <a:pt x="134" y="42"/>
                  </a:lnTo>
                  <a:lnTo>
                    <a:pt x="134" y="40"/>
                  </a:lnTo>
                  <a:lnTo>
                    <a:pt x="136" y="40"/>
                  </a:lnTo>
                  <a:lnTo>
                    <a:pt x="138" y="40"/>
                  </a:lnTo>
                  <a:lnTo>
                    <a:pt x="139" y="40"/>
                  </a:lnTo>
                  <a:lnTo>
                    <a:pt x="139" y="38"/>
                  </a:lnTo>
                  <a:lnTo>
                    <a:pt x="141" y="38"/>
                  </a:lnTo>
                  <a:lnTo>
                    <a:pt x="143" y="38"/>
                  </a:lnTo>
                  <a:lnTo>
                    <a:pt x="144" y="38"/>
                  </a:lnTo>
                  <a:lnTo>
                    <a:pt x="146" y="38"/>
                  </a:lnTo>
                  <a:lnTo>
                    <a:pt x="148" y="37"/>
                  </a:lnTo>
                  <a:lnTo>
                    <a:pt x="149" y="37"/>
                  </a:lnTo>
                  <a:lnTo>
                    <a:pt x="151" y="37"/>
                  </a:lnTo>
                  <a:lnTo>
                    <a:pt x="153" y="37"/>
                  </a:lnTo>
                  <a:lnTo>
                    <a:pt x="154" y="37"/>
                  </a:lnTo>
                  <a:lnTo>
                    <a:pt x="154" y="35"/>
                  </a:lnTo>
                  <a:lnTo>
                    <a:pt x="156" y="35"/>
                  </a:lnTo>
                  <a:lnTo>
                    <a:pt x="158" y="35"/>
                  </a:lnTo>
                  <a:lnTo>
                    <a:pt x="159" y="35"/>
                  </a:lnTo>
                  <a:lnTo>
                    <a:pt x="161" y="33"/>
                  </a:lnTo>
                  <a:lnTo>
                    <a:pt x="163" y="33"/>
                  </a:lnTo>
                  <a:lnTo>
                    <a:pt x="164" y="33"/>
                  </a:lnTo>
                  <a:lnTo>
                    <a:pt x="166" y="32"/>
                  </a:lnTo>
                  <a:lnTo>
                    <a:pt x="168" y="32"/>
                  </a:lnTo>
                  <a:lnTo>
                    <a:pt x="169" y="32"/>
                  </a:lnTo>
                  <a:lnTo>
                    <a:pt x="171" y="32"/>
                  </a:lnTo>
                  <a:lnTo>
                    <a:pt x="173" y="30"/>
                  </a:lnTo>
                  <a:lnTo>
                    <a:pt x="174" y="30"/>
                  </a:lnTo>
                  <a:lnTo>
                    <a:pt x="176" y="30"/>
                  </a:lnTo>
                  <a:lnTo>
                    <a:pt x="176" y="28"/>
                  </a:lnTo>
                  <a:lnTo>
                    <a:pt x="178" y="28"/>
                  </a:lnTo>
                  <a:lnTo>
                    <a:pt x="179" y="28"/>
                  </a:lnTo>
                  <a:lnTo>
                    <a:pt x="181" y="28"/>
                  </a:lnTo>
                  <a:lnTo>
                    <a:pt x="183" y="28"/>
                  </a:lnTo>
                  <a:lnTo>
                    <a:pt x="183" y="27"/>
                  </a:lnTo>
                  <a:lnTo>
                    <a:pt x="185" y="27"/>
                  </a:lnTo>
                  <a:lnTo>
                    <a:pt x="186" y="27"/>
                  </a:lnTo>
                  <a:lnTo>
                    <a:pt x="188" y="27"/>
                  </a:lnTo>
                  <a:lnTo>
                    <a:pt x="188" y="25"/>
                  </a:lnTo>
                  <a:lnTo>
                    <a:pt x="190" y="25"/>
                  </a:lnTo>
                  <a:lnTo>
                    <a:pt x="190" y="23"/>
                  </a:lnTo>
                  <a:lnTo>
                    <a:pt x="191" y="23"/>
                  </a:lnTo>
                  <a:lnTo>
                    <a:pt x="193" y="23"/>
                  </a:lnTo>
                  <a:lnTo>
                    <a:pt x="193" y="22"/>
                  </a:lnTo>
                  <a:lnTo>
                    <a:pt x="195" y="22"/>
                  </a:lnTo>
                  <a:lnTo>
                    <a:pt x="196" y="22"/>
                  </a:lnTo>
                  <a:lnTo>
                    <a:pt x="198" y="22"/>
                  </a:lnTo>
                  <a:lnTo>
                    <a:pt x="198" y="20"/>
                  </a:lnTo>
                  <a:lnTo>
                    <a:pt x="200" y="20"/>
                  </a:lnTo>
                  <a:lnTo>
                    <a:pt x="201" y="20"/>
                  </a:lnTo>
                  <a:lnTo>
                    <a:pt x="203" y="20"/>
                  </a:lnTo>
                  <a:lnTo>
                    <a:pt x="205" y="18"/>
                  </a:lnTo>
                  <a:lnTo>
                    <a:pt x="206" y="18"/>
                  </a:lnTo>
                  <a:lnTo>
                    <a:pt x="208" y="18"/>
                  </a:lnTo>
                  <a:lnTo>
                    <a:pt x="210" y="17"/>
                  </a:lnTo>
                  <a:lnTo>
                    <a:pt x="211" y="17"/>
                  </a:lnTo>
                  <a:lnTo>
                    <a:pt x="213" y="17"/>
                  </a:lnTo>
                  <a:lnTo>
                    <a:pt x="215" y="17"/>
                  </a:lnTo>
                  <a:lnTo>
                    <a:pt x="216" y="17"/>
                  </a:lnTo>
                  <a:lnTo>
                    <a:pt x="216" y="15"/>
                  </a:lnTo>
                  <a:lnTo>
                    <a:pt x="218" y="15"/>
                  </a:lnTo>
                  <a:lnTo>
                    <a:pt x="220" y="15"/>
                  </a:lnTo>
                  <a:lnTo>
                    <a:pt x="221" y="15"/>
                  </a:lnTo>
                  <a:lnTo>
                    <a:pt x="221" y="13"/>
                  </a:lnTo>
                  <a:lnTo>
                    <a:pt x="223" y="13"/>
                  </a:lnTo>
                  <a:lnTo>
                    <a:pt x="223" y="12"/>
                  </a:lnTo>
                  <a:lnTo>
                    <a:pt x="225" y="12"/>
                  </a:lnTo>
                  <a:lnTo>
                    <a:pt x="226" y="12"/>
                  </a:lnTo>
                  <a:lnTo>
                    <a:pt x="228" y="12"/>
                  </a:lnTo>
                  <a:lnTo>
                    <a:pt x="230" y="12"/>
                  </a:lnTo>
                  <a:lnTo>
                    <a:pt x="231" y="12"/>
                  </a:lnTo>
                  <a:lnTo>
                    <a:pt x="231" y="10"/>
                  </a:lnTo>
                  <a:lnTo>
                    <a:pt x="233" y="10"/>
                  </a:lnTo>
                  <a:lnTo>
                    <a:pt x="235" y="10"/>
                  </a:lnTo>
                  <a:lnTo>
                    <a:pt x="236" y="8"/>
                  </a:lnTo>
                  <a:lnTo>
                    <a:pt x="238" y="8"/>
                  </a:lnTo>
                  <a:lnTo>
                    <a:pt x="240" y="8"/>
                  </a:lnTo>
                  <a:lnTo>
                    <a:pt x="241" y="7"/>
                  </a:lnTo>
                  <a:lnTo>
                    <a:pt x="243" y="7"/>
                  </a:lnTo>
                  <a:lnTo>
                    <a:pt x="245" y="7"/>
                  </a:lnTo>
                  <a:lnTo>
                    <a:pt x="247" y="7"/>
                  </a:lnTo>
                  <a:lnTo>
                    <a:pt x="247" y="5"/>
                  </a:lnTo>
                  <a:lnTo>
                    <a:pt x="248" y="5"/>
                  </a:lnTo>
                  <a:lnTo>
                    <a:pt x="250" y="5"/>
                  </a:lnTo>
                  <a:lnTo>
                    <a:pt x="252" y="5"/>
                  </a:lnTo>
                  <a:lnTo>
                    <a:pt x="253" y="5"/>
                  </a:lnTo>
                  <a:lnTo>
                    <a:pt x="255" y="5"/>
                  </a:lnTo>
                  <a:lnTo>
                    <a:pt x="257" y="5"/>
                  </a:lnTo>
                  <a:lnTo>
                    <a:pt x="257" y="3"/>
                  </a:lnTo>
                  <a:lnTo>
                    <a:pt x="258" y="3"/>
                  </a:lnTo>
                  <a:lnTo>
                    <a:pt x="258" y="5"/>
                  </a:lnTo>
                  <a:lnTo>
                    <a:pt x="260" y="5"/>
                  </a:lnTo>
                  <a:lnTo>
                    <a:pt x="260" y="3"/>
                  </a:lnTo>
                  <a:lnTo>
                    <a:pt x="262" y="3"/>
                  </a:lnTo>
                  <a:lnTo>
                    <a:pt x="263" y="3"/>
                  </a:lnTo>
                  <a:lnTo>
                    <a:pt x="265" y="3"/>
                  </a:lnTo>
                  <a:lnTo>
                    <a:pt x="267" y="1"/>
                  </a:lnTo>
                  <a:lnTo>
                    <a:pt x="267" y="3"/>
                  </a:lnTo>
                  <a:lnTo>
                    <a:pt x="268" y="3"/>
                  </a:lnTo>
                  <a:lnTo>
                    <a:pt x="270" y="3"/>
                  </a:lnTo>
                  <a:lnTo>
                    <a:pt x="270" y="1"/>
                  </a:lnTo>
                  <a:lnTo>
                    <a:pt x="272" y="1"/>
                  </a:lnTo>
                  <a:lnTo>
                    <a:pt x="273" y="1"/>
                  </a:lnTo>
                  <a:lnTo>
                    <a:pt x="275" y="1"/>
                  </a:lnTo>
                  <a:lnTo>
                    <a:pt x="277" y="1"/>
                  </a:lnTo>
                  <a:lnTo>
                    <a:pt x="278" y="1"/>
                  </a:lnTo>
                  <a:lnTo>
                    <a:pt x="280" y="1"/>
                  </a:lnTo>
                  <a:lnTo>
                    <a:pt x="282" y="1"/>
                  </a:lnTo>
                  <a:lnTo>
                    <a:pt x="283" y="1"/>
                  </a:lnTo>
                  <a:lnTo>
                    <a:pt x="285" y="1"/>
                  </a:lnTo>
                  <a:lnTo>
                    <a:pt x="287" y="1"/>
                  </a:lnTo>
                  <a:lnTo>
                    <a:pt x="288" y="1"/>
                  </a:lnTo>
                  <a:lnTo>
                    <a:pt x="290" y="1"/>
                  </a:lnTo>
                  <a:lnTo>
                    <a:pt x="292" y="1"/>
                  </a:lnTo>
                  <a:lnTo>
                    <a:pt x="293" y="1"/>
                  </a:lnTo>
                  <a:lnTo>
                    <a:pt x="295" y="1"/>
                  </a:lnTo>
                  <a:lnTo>
                    <a:pt x="295" y="0"/>
                  </a:lnTo>
                  <a:lnTo>
                    <a:pt x="295" y="1"/>
                  </a:lnTo>
                  <a:lnTo>
                    <a:pt x="297" y="1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987" y="3171"/>
              <a:ext cx="280" cy="48"/>
            </a:xfrm>
            <a:custGeom>
              <a:avLst/>
              <a:gdLst>
                <a:gd name="T0" fmla="*/ 3 w 296"/>
                <a:gd name="T1" fmla="*/ 0 h 29"/>
                <a:gd name="T2" fmla="*/ 9 w 296"/>
                <a:gd name="T3" fmla="*/ 0 h 29"/>
                <a:gd name="T4" fmla="*/ 9 w 296"/>
                <a:gd name="T5" fmla="*/ 0 h 29"/>
                <a:gd name="T6" fmla="*/ 9 w 296"/>
                <a:gd name="T7" fmla="*/ 2036 h 29"/>
                <a:gd name="T8" fmla="*/ 11 w 296"/>
                <a:gd name="T9" fmla="*/ 2036 h 29"/>
                <a:gd name="T10" fmla="*/ 14 w 296"/>
                <a:gd name="T11" fmla="*/ 5143 h 29"/>
                <a:gd name="T12" fmla="*/ 17 w 296"/>
                <a:gd name="T13" fmla="*/ 5143 h 29"/>
                <a:gd name="T14" fmla="*/ 19 w 296"/>
                <a:gd name="T15" fmla="*/ 7114 h 29"/>
                <a:gd name="T16" fmla="*/ 22 w 296"/>
                <a:gd name="T17" fmla="*/ 7114 h 29"/>
                <a:gd name="T18" fmla="*/ 24 w 296"/>
                <a:gd name="T19" fmla="*/ 7114 h 29"/>
                <a:gd name="T20" fmla="*/ 26 w 296"/>
                <a:gd name="T21" fmla="*/ 8513 h 29"/>
                <a:gd name="T22" fmla="*/ 28 w 296"/>
                <a:gd name="T23" fmla="*/ 7114 h 29"/>
                <a:gd name="T24" fmla="*/ 31 w 296"/>
                <a:gd name="T25" fmla="*/ 8513 h 29"/>
                <a:gd name="T26" fmla="*/ 34 w 296"/>
                <a:gd name="T27" fmla="*/ 12796 h 29"/>
                <a:gd name="T28" fmla="*/ 36 w 296"/>
                <a:gd name="T29" fmla="*/ 14090 h 29"/>
                <a:gd name="T30" fmla="*/ 38 w 296"/>
                <a:gd name="T31" fmla="*/ 14090 h 29"/>
                <a:gd name="T32" fmla="*/ 40 w 296"/>
                <a:gd name="T33" fmla="*/ 16062 h 29"/>
                <a:gd name="T34" fmla="*/ 42 w 296"/>
                <a:gd name="T35" fmla="*/ 16062 h 29"/>
                <a:gd name="T36" fmla="*/ 45 w 296"/>
                <a:gd name="T37" fmla="*/ 18207 h 29"/>
                <a:gd name="T38" fmla="*/ 48 w 296"/>
                <a:gd name="T39" fmla="*/ 18207 h 29"/>
                <a:gd name="T40" fmla="*/ 50 w 296"/>
                <a:gd name="T41" fmla="*/ 19490 h 29"/>
                <a:gd name="T42" fmla="*/ 52 w 296"/>
                <a:gd name="T43" fmla="*/ 21468 h 29"/>
                <a:gd name="T44" fmla="*/ 55 w 296"/>
                <a:gd name="T45" fmla="*/ 21468 h 29"/>
                <a:gd name="T46" fmla="*/ 57 w 296"/>
                <a:gd name="T47" fmla="*/ 21468 h 29"/>
                <a:gd name="T48" fmla="*/ 59 w 296"/>
                <a:gd name="T49" fmla="*/ 24513 h 29"/>
                <a:gd name="T50" fmla="*/ 61 w 296"/>
                <a:gd name="T51" fmla="*/ 25294 h 29"/>
                <a:gd name="T52" fmla="*/ 65 w 296"/>
                <a:gd name="T53" fmla="*/ 25294 h 29"/>
                <a:gd name="T54" fmla="*/ 67 w 296"/>
                <a:gd name="T55" fmla="*/ 24513 h 29"/>
                <a:gd name="T56" fmla="*/ 69 w 296"/>
                <a:gd name="T57" fmla="*/ 25294 h 29"/>
                <a:gd name="T58" fmla="*/ 72 w 296"/>
                <a:gd name="T59" fmla="*/ 25294 h 29"/>
                <a:gd name="T60" fmla="*/ 74 w 296"/>
                <a:gd name="T61" fmla="*/ 25294 h 29"/>
                <a:gd name="T62" fmla="*/ 77 w 296"/>
                <a:gd name="T63" fmla="*/ 27779 h 29"/>
                <a:gd name="T64" fmla="*/ 79 w 296"/>
                <a:gd name="T65" fmla="*/ 30136 h 29"/>
                <a:gd name="T66" fmla="*/ 81 w 296"/>
                <a:gd name="T67" fmla="*/ 30136 h 29"/>
                <a:gd name="T68" fmla="*/ 84 w 296"/>
                <a:gd name="T69" fmla="*/ 30136 h 29"/>
                <a:gd name="T70" fmla="*/ 86 w 296"/>
                <a:gd name="T71" fmla="*/ 31132 h 29"/>
                <a:gd name="T72" fmla="*/ 89 w 296"/>
                <a:gd name="T73" fmla="*/ 31132 h 29"/>
                <a:gd name="T74" fmla="*/ 91 w 296"/>
                <a:gd name="T75" fmla="*/ 31132 h 29"/>
                <a:gd name="T76" fmla="*/ 94 w 296"/>
                <a:gd name="T77" fmla="*/ 31132 h 29"/>
                <a:gd name="T78" fmla="*/ 96 w 296"/>
                <a:gd name="T79" fmla="*/ 33451 h 29"/>
                <a:gd name="T80" fmla="*/ 97 w 296"/>
                <a:gd name="T81" fmla="*/ 33451 h 29"/>
                <a:gd name="T82" fmla="*/ 100 w 296"/>
                <a:gd name="T83" fmla="*/ 33451 h 29"/>
                <a:gd name="T84" fmla="*/ 102 w 296"/>
                <a:gd name="T85" fmla="*/ 33451 h 29"/>
                <a:gd name="T86" fmla="*/ 106 w 296"/>
                <a:gd name="T87" fmla="*/ 33451 h 29"/>
                <a:gd name="T88" fmla="*/ 107 w 296"/>
                <a:gd name="T89" fmla="*/ 33451 h 29"/>
                <a:gd name="T90" fmla="*/ 110 w 296"/>
                <a:gd name="T91" fmla="*/ 33451 h 29"/>
                <a:gd name="T92" fmla="*/ 113 w 296"/>
                <a:gd name="T93" fmla="*/ 33451 h 29"/>
                <a:gd name="T94" fmla="*/ 114 w 296"/>
                <a:gd name="T95" fmla="*/ 33451 h 29"/>
                <a:gd name="T96" fmla="*/ 117 w 296"/>
                <a:gd name="T97" fmla="*/ 33451 h 29"/>
                <a:gd name="T98" fmla="*/ 119 w 296"/>
                <a:gd name="T99" fmla="*/ 33451 h 29"/>
                <a:gd name="T100" fmla="*/ 122 w 296"/>
                <a:gd name="T101" fmla="*/ 33451 h 29"/>
                <a:gd name="T102" fmla="*/ 125 w 296"/>
                <a:gd name="T103" fmla="*/ 33451 h 29"/>
                <a:gd name="T104" fmla="*/ 126 w 296"/>
                <a:gd name="T105" fmla="*/ 33451 h 29"/>
                <a:gd name="T106" fmla="*/ 129 w 296"/>
                <a:gd name="T107" fmla="*/ 33451 h 29"/>
                <a:gd name="T108" fmla="*/ 132 w 296"/>
                <a:gd name="T109" fmla="*/ 31132 h 29"/>
                <a:gd name="T110" fmla="*/ 133 w 296"/>
                <a:gd name="T111" fmla="*/ 31132 h 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96"/>
                <a:gd name="T169" fmla="*/ 0 h 29"/>
                <a:gd name="T170" fmla="*/ 296 w 296"/>
                <a:gd name="T171" fmla="*/ 29 h 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96" h="29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5" y="2"/>
                  </a:lnTo>
                  <a:lnTo>
                    <a:pt x="27" y="2"/>
                  </a:lnTo>
                  <a:lnTo>
                    <a:pt x="28" y="2"/>
                  </a:lnTo>
                  <a:lnTo>
                    <a:pt x="28" y="4"/>
                  </a:lnTo>
                  <a:lnTo>
                    <a:pt x="30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5" y="4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2" y="6"/>
                  </a:lnTo>
                  <a:lnTo>
                    <a:pt x="43" y="6"/>
                  </a:lnTo>
                  <a:lnTo>
                    <a:pt x="45" y="6"/>
                  </a:lnTo>
                  <a:lnTo>
                    <a:pt x="47" y="6"/>
                  </a:lnTo>
                  <a:lnTo>
                    <a:pt x="48" y="6"/>
                  </a:lnTo>
                  <a:lnTo>
                    <a:pt x="48" y="4"/>
                  </a:lnTo>
                  <a:lnTo>
                    <a:pt x="50" y="6"/>
                  </a:lnTo>
                  <a:lnTo>
                    <a:pt x="52" y="6"/>
                  </a:lnTo>
                  <a:lnTo>
                    <a:pt x="53" y="6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7" y="7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60" y="6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7"/>
                  </a:lnTo>
                  <a:lnTo>
                    <a:pt x="65" y="7"/>
                  </a:lnTo>
                  <a:lnTo>
                    <a:pt x="67" y="7"/>
                  </a:lnTo>
                  <a:lnTo>
                    <a:pt x="67" y="9"/>
                  </a:lnTo>
                  <a:lnTo>
                    <a:pt x="69" y="9"/>
                  </a:lnTo>
                  <a:lnTo>
                    <a:pt x="70" y="9"/>
                  </a:lnTo>
                  <a:lnTo>
                    <a:pt x="70" y="11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5" y="11"/>
                  </a:lnTo>
                  <a:lnTo>
                    <a:pt x="77" y="12"/>
                  </a:lnTo>
                  <a:lnTo>
                    <a:pt x="79" y="12"/>
                  </a:lnTo>
                  <a:lnTo>
                    <a:pt x="80" y="12"/>
                  </a:lnTo>
                  <a:lnTo>
                    <a:pt x="82" y="12"/>
                  </a:lnTo>
                  <a:lnTo>
                    <a:pt x="84" y="12"/>
                  </a:lnTo>
                  <a:lnTo>
                    <a:pt x="85" y="12"/>
                  </a:lnTo>
                  <a:lnTo>
                    <a:pt x="87" y="12"/>
                  </a:lnTo>
                  <a:lnTo>
                    <a:pt x="87" y="14"/>
                  </a:lnTo>
                  <a:lnTo>
                    <a:pt x="89" y="14"/>
                  </a:lnTo>
                  <a:lnTo>
                    <a:pt x="90" y="14"/>
                  </a:lnTo>
                  <a:lnTo>
                    <a:pt x="92" y="14"/>
                  </a:lnTo>
                  <a:lnTo>
                    <a:pt x="94" y="14"/>
                  </a:lnTo>
                  <a:lnTo>
                    <a:pt x="95" y="16"/>
                  </a:lnTo>
                  <a:lnTo>
                    <a:pt x="97" y="16"/>
                  </a:lnTo>
                  <a:lnTo>
                    <a:pt x="99" y="16"/>
                  </a:lnTo>
                  <a:lnTo>
                    <a:pt x="100" y="16"/>
                  </a:lnTo>
                  <a:lnTo>
                    <a:pt x="102" y="16"/>
                  </a:lnTo>
                  <a:lnTo>
                    <a:pt x="104" y="16"/>
                  </a:lnTo>
                  <a:lnTo>
                    <a:pt x="105" y="16"/>
                  </a:lnTo>
                  <a:lnTo>
                    <a:pt x="105" y="17"/>
                  </a:lnTo>
                  <a:lnTo>
                    <a:pt x="107" y="17"/>
                  </a:lnTo>
                  <a:lnTo>
                    <a:pt x="109" y="17"/>
                  </a:lnTo>
                  <a:lnTo>
                    <a:pt x="110" y="17"/>
                  </a:lnTo>
                  <a:lnTo>
                    <a:pt x="110" y="19"/>
                  </a:lnTo>
                  <a:lnTo>
                    <a:pt x="112" y="19"/>
                  </a:lnTo>
                  <a:lnTo>
                    <a:pt x="114" y="19"/>
                  </a:lnTo>
                  <a:lnTo>
                    <a:pt x="115" y="19"/>
                  </a:lnTo>
                  <a:lnTo>
                    <a:pt x="117" y="19"/>
                  </a:lnTo>
                  <a:lnTo>
                    <a:pt x="119" y="19"/>
                  </a:lnTo>
                  <a:lnTo>
                    <a:pt x="120" y="19"/>
                  </a:lnTo>
                  <a:lnTo>
                    <a:pt x="122" y="19"/>
                  </a:lnTo>
                  <a:lnTo>
                    <a:pt x="124" y="19"/>
                  </a:lnTo>
                  <a:lnTo>
                    <a:pt x="126" y="19"/>
                  </a:lnTo>
                  <a:lnTo>
                    <a:pt x="126" y="21"/>
                  </a:lnTo>
                  <a:lnTo>
                    <a:pt x="127" y="21"/>
                  </a:lnTo>
                  <a:lnTo>
                    <a:pt x="129" y="21"/>
                  </a:lnTo>
                  <a:lnTo>
                    <a:pt x="131" y="21"/>
                  </a:lnTo>
                  <a:lnTo>
                    <a:pt x="132" y="21"/>
                  </a:lnTo>
                  <a:lnTo>
                    <a:pt x="134" y="21"/>
                  </a:lnTo>
                  <a:lnTo>
                    <a:pt x="134" y="22"/>
                  </a:lnTo>
                  <a:lnTo>
                    <a:pt x="136" y="22"/>
                  </a:lnTo>
                  <a:lnTo>
                    <a:pt x="137" y="22"/>
                  </a:lnTo>
                  <a:lnTo>
                    <a:pt x="139" y="22"/>
                  </a:lnTo>
                  <a:lnTo>
                    <a:pt x="141" y="22"/>
                  </a:lnTo>
                  <a:lnTo>
                    <a:pt x="142" y="22"/>
                  </a:lnTo>
                  <a:lnTo>
                    <a:pt x="142" y="21"/>
                  </a:lnTo>
                  <a:lnTo>
                    <a:pt x="144" y="21"/>
                  </a:lnTo>
                  <a:lnTo>
                    <a:pt x="146" y="21"/>
                  </a:lnTo>
                  <a:lnTo>
                    <a:pt x="147" y="21"/>
                  </a:lnTo>
                  <a:lnTo>
                    <a:pt x="149" y="21"/>
                  </a:lnTo>
                  <a:lnTo>
                    <a:pt x="151" y="22"/>
                  </a:lnTo>
                  <a:lnTo>
                    <a:pt x="152" y="22"/>
                  </a:lnTo>
                  <a:lnTo>
                    <a:pt x="154" y="22"/>
                  </a:lnTo>
                  <a:lnTo>
                    <a:pt x="156" y="22"/>
                  </a:lnTo>
                  <a:lnTo>
                    <a:pt x="157" y="22"/>
                  </a:lnTo>
                  <a:lnTo>
                    <a:pt x="159" y="22"/>
                  </a:lnTo>
                  <a:lnTo>
                    <a:pt x="161" y="22"/>
                  </a:lnTo>
                  <a:lnTo>
                    <a:pt x="162" y="22"/>
                  </a:lnTo>
                  <a:lnTo>
                    <a:pt x="162" y="24"/>
                  </a:lnTo>
                  <a:lnTo>
                    <a:pt x="164" y="24"/>
                  </a:lnTo>
                  <a:lnTo>
                    <a:pt x="166" y="24"/>
                  </a:lnTo>
                  <a:lnTo>
                    <a:pt x="167" y="26"/>
                  </a:lnTo>
                  <a:lnTo>
                    <a:pt x="169" y="26"/>
                  </a:lnTo>
                  <a:lnTo>
                    <a:pt x="171" y="26"/>
                  </a:lnTo>
                  <a:lnTo>
                    <a:pt x="172" y="26"/>
                  </a:lnTo>
                  <a:lnTo>
                    <a:pt x="174" y="26"/>
                  </a:lnTo>
                  <a:lnTo>
                    <a:pt x="176" y="26"/>
                  </a:lnTo>
                  <a:lnTo>
                    <a:pt x="177" y="26"/>
                  </a:lnTo>
                  <a:lnTo>
                    <a:pt x="179" y="26"/>
                  </a:lnTo>
                  <a:lnTo>
                    <a:pt x="181" y="26"/>
                  </a:lnTo>
                  <a:lnTo>
                    <a:pt x="183" y="26"/>
                  </a:lnTo>
                  <a:lnTo>
                    <a:pt x="183" y="27"/>
                  </a:lnTo>
                  <a:lnTo>
                    <a:pt x="184" y="27"/>
                  </a:lnTo>
                  <a:lnTo>
                    <a:pt x="186" y="27"/>
                  </a:lnTo>
                  <a:lnTo>
                    <a:pt x="188" y="27"/>
                  </a:lnTo>
                  <a:lnTo>
                    <a:pt x="189" y="26"/>
                  </a:lnTo>
                  <a:lnTo>
                    <a:pt x="189" y="27"/>
                  </a:lnTo>
                  <a:lnTo>
                    <a:pt x="191" y="27"/>
                  </a:lnTo>
                  <a:lnTo>
                    <a:pt x="193" y="27"/>
                  </a:lnTo>
                  <a:lnTo>
                    <a:pt x="194" y="27"/>
                  </a:lnTo>
                  <a:lnTo>
                    <a:pt x="196" y="27"/>
                  </a:lnTo>
                  <a:lnTo>
                    <a:pt x="198" y="27"/>
                  </a:lnTo>
                  <a:lnTo>
                    <a:pt x="199" y="27"/>
                  </a:lnTo>
                  <a:lnTo>
                    <a:pt x="201" y="27"/>
                  </a:lnTo>
                  <a:lnTo>
                    <a:pt x="203" y="27"/>
                  </a:lnTo>
                  <a:lnTo>
                    <a:pt x="204" y="27"/>
                  </a:lnTo>
                  <a:lnTo>
                    <a:pt x="206" y="29"/>
                  </a:lnTo>
                  <a:lnTo>
                    <a:pt x="208" y="29"/>
                  </a:lnTo>
                  <a:lnTo>
                    <a:pt x="209" y="29"/>
                  </a:lnTo>
                  <a:lnTo>
                    <a:pt x="211" y="29"/>
                  </a:lnTo>
                  <a:lnTo>
                    <a:pt x="213" y="29"/>
                  </a:lnTo>
                  <a:lnTo>
                    <a:pt x="214" y="29"/>
                  </a:lnTo>
                  <a:lnTo>
                    <a:pt x="216" y="29"/>
                  </a:lnTo>
                  <a:lnTo>
                    <a:pt x="218" y="27"/>
                  </a:lnTo>
                  <a:lnTo>
                    <a:pt x="218" y="29"/>
                  </a:lnTo>
                  <a:lnTo>
                    <a:pt x="219" y="29"/>
                  </a:lnTo>
                  <a:lnTo>
                    <a:pt x="221" y="29"/>
                  </a:lnTo>
                  <a:lnTo>
                    <a:pt x="223" y="29"/>
                  </a:lnTo>
                  <a:lnTo>
                    <a:pt x="224" y="29"/>
                  </a:lnTo>
                  <a:lnTo>
                    <a:pt x="226" y="29"/>
                  </a:lnTo>
                  <a:lnTo>
                    <a:pt x="228" y="29"/>
                  </a:lnTo>
                  <a:lnTo>
                    <a:pt x="229" y="29"/>
                  </a:lnTo>
                  <a:lnTo>
                    <a:pt x="231" y="29"/>
                  </a:lnTo>
                  <a:lnTo>
                    <a:pt x="233" y="29"/>
                  </a:lnTo>
                  <a:lnTo>
                    <a:pt x="234" y="29"/>
                  </a:lnTo>
                  <a:lnTo>
                    <a:pt x="236" y="29"/>
                  </a:lnTo>
                  <a:lnTo>
                    <a:pt x="238" y="29"/>
                  </a:lnTo>
                  <a:lnTo>
                    <a:pt x="239" y="29"/>
                  </a:lnTo>
                  <a:lnTo>
                    <a:pt x="241" y="29"/>
                  </a:lnTo>
                  <a:lnTo>
                    <a:pt x="243" y="29"/>
                  </a:lnTo>
                  <a:lnTo>
                    <a:pt x="245" y="29"/>
                  </a:lnTo>
                  <a:lnTo>
                    <a:pt x="246" y="29"/>
                  </a:lnTo>
                  <a:lnTo>
                    <a:pt x="248" y="29"/>
                  </a:lnTo>
                  <a:lnTo>
                    <a:pt x="250" y="29"/>
                  </a:lnTo>
                  <a:lnTo>
                    <a:pt x="251" y="29"/>
                  </a:lnTo>
                  <a:lnTo>
                    <a:pt x="253" y="29"/>
                  </a:lnTo>
                  <a:lnTo>
                    <a:pt x="255" y="29"/>
                  </a:lnTo>
                  <a:lnTo>
                    <a:pt x="256" y="29"/>
                  </a:lnTo>
                  <a:lnTo>
                    <a:pt x="258" y="29"/>
                  </a:lnTo>
                  <a:lnTo>
                    <a:pt x="260" y="29"/>
                  </a:lnTo>
                  <a:lnTo>
                    <a:pt x="261" y="29"/>
                  </a:lnTo>
                  <a:lnTo>
                    <a:pt x="263" y="29"/>
                  </a:lnTo>
                  <a:lnTo>
                    <a:pt x="265" y="29"/>
                  </a:lnTo>
                  <a:lnTo>
                    <a:pt x="266" y="29"/>
                  </a:lnTo>
                  <a:lnTo>
                    <a:pt x="268" y="29"/>
                  </a:lnTo>
                  <a:lnTo>
                    <a:pt x="270" y="29"/>
                  </a:lnTo>
                  <a:lnTo>
                    <a:pt x="271" y="29"/>
                  </a:lnTo>
                  <a:lnTo>
                    <a:pt x="273" y="29"/>
                  </a:lnTo>
                  <a:lnTo>
                    <a:pt x="275" y="29"/>
                  </a:lnTo>
                  <a:lnTo>
                    <a:pt x="276" y="29"/>
                  </a:lnTo>
                  <a:lnTo>
                    <a:pt x="278" y="29"/>
                  </a:lnTo>
                  <a:lnTo>
                    <a:pt x="280" y="29"/>
                  </a:lnTo>
                  <a:lnTo>
                    <a:pt x="281" y="29"/>
                  </a:lnTo>
                  <a:lnTo>
                    <a:pt x="283" y="29"/>
                  </a:lnTo>
                  <a:lnTo>
                    <a:pt x="285" y="29"/>
                  </a:lnTo>
                  <a:lnTo>
                    <a:pt x="285" y="27"/>
                  </a:lnTo>
                  <a:lnTo>
                    <a:pt x="286" y="27"/>
                  </a:lnTo>
                  <a:lnTo>
                    <a:pt x="288" y="27"/>
                  </a:lnTo>
                  <a:lnTo>
                    <a:pt x="290" y="27"/>
                  </a:lnTo>
                  <a:lnTo>
                    <a:pt x="291" y="27"/>
                  </a:lnTo>
                  <a:lnTo>
                    <a:pt x="293" y="27"/>
                  </a:lnTo>
                  <a:lnTo>
                    <a:pt x="295" y="27"/>
                  </a:lnTo>
                  <a:lnTo>
                    <a:pt x="296" y="27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267" y="3193"/>
              <a:ext cx="281" cy="22"/>
            </a:xfrm>
            <a:custGeom>
              <a:avLst/>
              <a:gdLst>
                <a:gd name="T0" fmla="*/ 6 w 297"/>
                <a:gd name="T1" fmla="*/ 18930 h 13"/>
                <a:gd name="T2" fmla="*/ 9 w 297"/>
                <a:gd name="T3" fmla="*/ 20594 h 13"/>
                <a:gd name="T4" fmla="*/ 9 w 297"/>
                <a:gd name="T5" fmla="*/ 18930 h 13"/>
                <a:gd name="T6" fmla="*/ 9 w 297"/>
                <a:gd name="T7" fmla="*/ 18930 h 13"/>
                <a:gd name="T8" fmla="*/ 12 w 297"/>
                <a:gd name="T9" fmla="*/ 18930 h 13"/>
                <a:gd name="T10" fmla="*/ 15 w 297"/>
                <a:gd name="T11" fmla="*/ 18930 h 13"/>
                <a:gd name="T12" fmla="*/ 17 w 297"/>
                <a:gd name="T13" fmla="*/ 18930 h 13"/>
                <a:gd name="T14" fmla="*/ 20 w 297"/>
                <a:gd name="T15" fmla="*/ 18930 h 13"/>
                <a:gd name="T16" fmla="*/ 22 w 297"/>
                <a:gd name="T17" fmla="*/ 18930 h 13"/>
                <a:gd name="T18" fmla="*/ 24 w 297"/>
                <a:gd name="T19" fmla="*/ 15947 h 13"/>
                <a:gd name="T20" fmla="*/ 26 w 297"/>
                <a:gd name="T21" fmla="*/ 18930 h 13"/>
                <a:gd name="T22" fmla="*/ 28 w 297"/>
                <a:gd name="T23" fmla="*/ 15947 h 13"/>
                <a:gd name="T24" fmla="*/ 32 w 297"/>
                <a:gd name="T25" fmla="*/ 15947 h 13"/>
                <a:gd name="T26" fmla="*/ 34 w 297"/>
                <a:gd name="T27" fmla="*/ 13329 h 13"/>
                <a:gd name="T28" fmla="*/ 36 w 297"/>
                <a:gd name="T29" fmla="*/ 13329 h 13"/>
                <a:gd name="T30" fmla="*/ 39 w 297"/>
                <a:gd name="T31" fmla="*/ 13329 h 13"/>
                <a:gd name="T32" fmla="*/ 41 w 297"/>
                <a:gd name="T33" fmla="*/ 13329 h 13"/>
                <a:gd name="T34" fmla="*/ 43 w 297"/>
                <a:gd name="T35" fmla="*/ 13329 h 13"/>
                <a:gd name="T36" fmla="*/ 45 w 297"/>
                <a:gd name="T37" fmla="*/ 13329 h 13"/>
                <a:gd name="T38" fmla="*/ 48 w 297"/>
                <a:gd name="T39" fmla="*/ 13329 h 13"/>
                <a:gd name="T40" fmla="*/ 50 w 297"/>
                <a:gd name="T41" fmla="*/ 11186 h 13"/>
                <a:gd name="T42" fmla="*/ 53 w 297"/>
                <a:gd name="T43" fmla="*/ 11186 h 13"/>
                <a:gd name="T44" fmla="*/ 55 w 297"/>
                <a:gd name="T45" fmla="*/ 13329 h 13"/>
                <a:gd name="T46" fmla="*/ 58 w 297"/>
                <a:gd name="T47" fmla="*/ 11186 h 13"/>
                <a:gd name="T48" fmla="*/ 60 w 297"/>
                <a:gd name="T49" fmla="*/ 11186 h 13"/>
                <a:gd name="T50" fmla="*/ 62 w 297"/>
                <a:gd name="T51" fmla="*/ 13329 h 13"/>
                <a:gd name="T52" fmla="*/ 65 w 297"/>
                <a:gd name="T53" fmla="*/ 13329 h 13"/>
                <a:gd name="T54" fmla="*/ 67 w 297"/>
                <a:gd name="T55" fmla="*/ 11186 h 13"/>
                <a:gd name="T56" fmla="*/ 70 w 297"/>
                <a:gd name="T57" fmla="*/ 11186 h 13"/>
                <a:gd name="T58" fmla="*/ 72 w 297"/>
                <a:gd name="T59" fmla="*/ 11186 h 13"/>
                <a:gd name="T60" fmla="*/ 74 w 297"/>
                <a:gd name="T61" fmla="*/ 11186 h 13"/>
                <a:gd name="T62" fmla="*/ 77 w 297"/>
                <a:gd name="T63" fmla="*/ 11186 h 13"/>
                <a:gd name="T64" fmla="*/ 79 w 297"/>
                <a:gd name="T65" fmla="*/ 7876 h 13"/>
                <a:gd name="T66" fmla="*/ 82 w 297"/>
                <a:gd name="T67" fmla="*/ 7876 h 13"/>
                <a:gd name="T68" fmla="*/ 85 w 297"/>
                <a:gd name="T69" fmla="*/ 7876 h 13"/>
                <a:gd name="T70" fmla="*/ 87 w 297"/>
                <a:gd name="T71" fmla="*/ 7876 h 13"/>
                <a:gd name="T72" fmla="*/ 90 w 297"/>
                <a:gd name="T73" fmla="*/ 7876 h 13"/>
                <a:gd name="T74" fmla="*/ 91 w 297"/>
                <a:gd name="T75" fmla="*/ 4654 h 13"/>
                <a:gd name="T76" fmla="*/ 94 w 297"/>
                <a:gd name="T77" fmla="*/ 2750 h 13"/>
                <a:gd name="T78" fmla="*/ 96 w 297"/>
                <a:gd name="T79" fmla="*/ 4654 h 13"/>
                <a:gd name="T80" fmla="*/ 98 w 297"/>
                <a:gd name="T81" fmla="*/ 4654 h 13"/>
                <a:gd name="T82" fmla="*/ 100 w 297"/>
                <a:gd name="T83" fmla="*/ 2750 h 13"/>
                <a:gd name="T84" fmla="*/ 104 w 297"/>
                <a:gd name="T85" fmla="*/ 4654 h 13"/>
                <a:gd name="T86" fmla="*/ 106 w 297"/>
                <a:gd name="T87" fmla="*/ 4654 h 13"/>
                <a:gd name="T88" fmla="*/ 108 w 297"/>
                <a:gd name="T89" fmla="*/ 2750 h 13"/>
                <a:gd name="T90" fmla="*/ 111 w 297"/>
                <a:gd name="T91" fmla="*/ 4654 h 13"/>
                <a:gd name="T92" fmla="*/ 113 w 297"/>
                <a:gd name="T93" fmla="*/ 2750 h 13"/>
                <a:gd name="T94" fmla="*/ 115 w 297"/>
                <a:gd name="T95" fmla="*/ 2750 h 13"/>
                <a:gd name="T96" fmla="*/ 118 w 297"/>
                <a:gd name="T97" fmla="*/ 2750 h 13"/>
                <a:gd name="T98" fmla="*/ 119 w 297"/>
                <a:gd name="T99" fmla="*/ 2750 h 13"/>
                <a:gd name="T100" fmla="*/ 123 w 297"/>
                <a:gd name="T101" fmla="*/ 2750 h 13"/>
                <a:gd name="T102" fmla="*/ 125 w 297"/>
                <a:gd name="T103" fmla="*/ 0 h 13"/>
                <a:gd name="T104" fmla="*/ 127 w 297"/>
                <a:gd name="T105" fmla="*/ 0 h 13"/>
                <a:gd name="T106" fmla="*/ 130 w 297"/>
                <a:gd name="T107" fmla="*/ 0 h 13"/>
                <a:gd name="T108" fmla="*/ 132 w 297"/>
                <a:gd name="T109" fmla="*/ 0 h 13"/>
                <a:gd name="T110" fmla="*/ 133 w 297"/>
                <a:gd name="T111" fmla="*/ 0 h 1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97"/>
                <a:gd name="T169" fmla="*/ 0 h 13"/>
                <a:gd name="T170" fmla="*/ 297 w 297"/>
                <a:gd name="T171" fmla="*/ 13 h 1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97" h="13">
                  <a:moveTo>
                    <a:pt x="0" y="13"/>
                  </a:moveTo>
                  <a:lnTo>
                    <a:pt x="0" y="13"/>
                  </a:lnTo>
                  <a:lnTo>
                    <a:pt x="2" y="13"/>
                  </a:lnTo>
                  <a:lnTo>
                    <a:pt x="4" y="13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6" y="12"/>
                  </a:lnTo>
                  <a:lnTo>
                    <a:pt x="17" y="12"/>
                  </a:lnTo>
                  <a:lnTo>
                    <a:pt x="19" y="12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4" y="12"/>
                  </a:lnTo>
                  <a:lnTo>
                    <a:pt x="26" y="12"/>
                  </a:lnTo>
                  <a:lnTo>
                    <a:pt x="27" y="13"/>
                  </a:lnTo>
                  <a:lnTo>
                    <a:pt x="29" y="12"/>
                  </a:lnTo>
                  <a:lnTo>
                    <a:pt x="31" y="12"/>
                  </a:lnTo>
                  <a:lnTo>
                    <a:pt x="32" y="12"/>
                  </a:lnTo>
                  <a:lnTo>
                    <a:pt x="34" y="12"/>
                  </a:lnTo>
                  <a:lnTo>
                    <a:pt x="34" y="13"/>
                  </a:lnTo>
                  <a:lnTo>
                    <a:pt x="36" y="12"/>
                  </a:lnTo>
                  <a:lnTo>
                    <a:pt x="37" y="12"/>
                  </a:lnTo>
                  <a:lnTo>
                    <a:pt x="39" y="12"/>
                  </a:lnTo>
                  <a:lnTo>
                    <a:pt x="41" y="12"/>
                  </a:lnTo>
                  <a:lnTo>
                    <a:pt x="42" y="12"/>
                  </a:lnTo>
                  <a:lnTo>
                    <a:pt x="44" y="12"/>
                  </a:lnTo>
                  <a:lnTo>
                    <a:pt x="44" y="13"/>
                  </a:lnTo>
                  <a:lnTo>
                    <a:pt x="44" y="12"/>
                  </a:lnTo>
                  <a:lnTo>
                    <a:pt x="46" y="12"/>
                  </a:lnTo>
                  <a:lnTo>
                    <a:pt x="47" y="12"/>
                  </a:lnTo>
                  <a:lnTo>
                    <a:pt x="49" y="12"/>
                  </a:lnTo>
                  <a:lnTo>
                    <a:pt x="51" y="12"/>
                  </a:lnTo>
                  <a:lnTo>
                    <a:pt x="51" y="10"/>
                  </a:lnTo>
                  <a:lnTo>
                    <a:pt x="52" y="10"/>
                  </a:lnTo>
                  <a:lnTo>
                    <a:pt x="52" y="12"/>
                  </a:lnTo>
                  <a:lnTo>
                    <a:pt x="54" y="12"/>
                  </a:lnTo>
                  <a:lnTo>
                    <a:pt x="56" y="12"/>
                  </a:lnTo>
                  <a:lnTo>
                    <a:pt x="57" y="12"/>
                  </a:lnTo>
                  <a:lnTo>
                    <a:pt x="59" y="12"/>
                  </a:lnTo>
                  <a:lnTo>
                    <a:pt x="59" y="10"/>
                  </a:lnTo>
                  <a:lnTo>
                    <a:pt x="61" y="10"/>
                  </a:lnTo>
                  <a:lnTo>
                    <a:pt x="62" y="10"/>
                  </a:lnTo>
                  <a:lnTo>
                    <a:pt x="64" y="10"/>
                  </a:lnTo>
                  <a:lnTo>
                    <a:pt x="66" y="10"/>
                  </a:lnTo>
                  <a:lnTo>
                    <a:pt x="68" y="10"/>
                  </a:lnTo>
                  <a:lnTo>
                    <a:pt x="69" y="10"/>
                  </a:lnTo>
                  <a:lnTo>
                    <a:pt x="69" y="8"/>
                  </a:lnTo>
                  <a:lnTo>
                    <a:pt x="71" y="8"/>
                  </a:lnTo>
                  <a:lnTo>
                    <a:pt x="73" y="8"/>
                  </a:lnTo>
                  <a:lnTo>
                    <a:pt x="74" y="8"/>
                  </a:lnTo>
                  <a:lnTo>
                    <a:pt x="76" y="8"/>
                  </a:lnTo>
                  <a:lnTo>
                    <a:pt x="78" y="8"/>
                  </a:lnTo>
                  <a:lnTo>
                    <a:pt x="79" y="8"/>
                  </a:lnTo>
                  <a:lnTo>
                    <a:pt x="81" y="8"/>
                  </a:lnTo>
                  <a:lnTo>
                    <a:pt x="83" y="8"/>
                  </a:lnTo>
                  <a:lnTo>
                    <a:pt x="84" y="8"/>
                  </a:lnTo>
                  <a:lnTo>
                    <a:pt x="86" y="8"/>
                  </a:lnTo>
                  <a:lnTo>
                    <a:pt x="88" y="8"/>
                  </a:lnTo>
                  <a:lnTo>
                    <a:pt x="89" y="8"/>
                  </a:lnTo>
                  <a:lnTo>
                    <a:pt x="91" y="8"/>
                  </a:lnTo>
                  <a:lnTo>
                    <a:pt x="93" y="8"/>
                  </a:lnTo>
                  <a:lnTo>
                    <a:pt x="94" y="8"/>
                  </a:lnTo>
                  <a:lnTo>
                    <a:pt x="96" y="8"/>
                  </a:lnTo>
                  <a:lnTo>
                    <a:pt x="98" y="8"/>
                  </a:lnTo>
                  <a:lnTo>
                    <a:pt x="99" y="8"/>
                  </a:lnTo>
                  <a:lnTo>
                    <a:pt x="101" y="8"/>
                  </a:lnTo>
                  <a:lnTo>
                    <a:pt x="103" y="8"/>
                  </a:lnTo>
                  <a:lnTo>
                    <a:pt x="104" y="8"/>
                  </a:lnTo>
                  <a:lnTo>
                    <a:pt x="106" y="8"/>
                  </a:lnTo>
                  <a:lnTo>
                    <a:pt x="106" y="7"/>
                  </a:lnTo>
                  <a:lnTo>
                    <a:pt x="108" y="7"/>
                  </a:lnTo>
                  <a:lnTo>
                    <a:pt x="109" y="7"/>
                  </a:lnTo>
                  <a:lnTo>
                    <a:pt x="111" y="7"/>
                  </a:lnTo>
                  <a:lnTo>
                    <a:pt x="113" y="7"/>
                  </a:lnTo>
                  <a:lnTo>
                    <a:pt x="114" y="7"/>
                  </a:lnTo>
                  <a:lnTo>
                    <a:pt x="114" y="8"/>
                  </a:lnTo>
                  <a:lnTo>
                    <a:pt x="116" y="8"/>
                  </a:lnTo>
                  <a:lnTo>
                    <a:pt x="118" y="8"/>
                  </a:lnTo>
                  <a:lnTo>
                    <a:pt x="119" y="8"/>
                  </a:lnTo>
                  <a:lnTo>
                    <a:pt x="121" y="8"/>
                  </a:lnTo>
                  <a:lnTo>
                    <a:pt x="123" y="8"/>
                  </a:lnTo>
                  <a:lnTo>
                    <a:pt x="125" y="8"/>
                  </a:lnTo>
                  <a:lnTo>
                    <a:pt x="125" y="7"/>
                  </a:lnTo>
                  <a:lnTo>
                    <a:pt x="126" y="7"/>
                  </a:lnTo>
                  <a:lnTo>
                    <a:pt x="128" y="7"/>
                  </a:lnTo>
                  <a:lnTo>
                    <a:pt x="130" y="7"/>
                  </a:lnTo>
                  <a:lnTo>
                    <a:pt x="131" y="7"/>
                  </a:lnTo>
                  <a:lnTo>
                    <a:pt x="133" y="7"/>
                  </a:lnTo>
                  <a:lnTo>
                    <a:pt x="135" y="8"/>
                  </a:lnTo>
                  <a:lnTo>
                    <a:pt x="136" y="8"/>
                  </a:lnTo>
                  <a:lnTo>
                    <a:pt x="138" y="8"/>
                  </a:lnTo>
                  <a:lnTo>
                    <a:pt x="138" y="7"/>
                  </a:lnTo>
                  <a:lnTo>
                    <a:pt x="140" y="7"/>
                  </a:lnTo>
                  <a:lnTo>
                    <a:pt x="141" y="8"/>
                  </a:lnTo>
                  <a:lnTo>
                    <a:pt x="141" y="7"/>
                  </a:lnTo>
                  <a:lnTo>
                    <a:pt x="143" y="7"/>
                  </a:lnTo>
                  <a:lnTo>
                    <a:pt x="145" y="7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50" y="7"/>
                  </a:lnTo>
                  <a:lnTo>
                    <a:pt x="151" y="7"/>
                  </a:lnTo>
                  <a:lnTo>
                    <a:pt x="153" y="7"/>
                  </a:lnTo>
                  <a:lnTo>
                    <a:pt x="155" y="7"/>
                  </a:lnTo>
                  <a:lnTo>
                    <a:pt x="156" y="7"/>
                  </a:lnTo>
                  <a:lnTo>
                    <a:pt x="158" y="7"/>
                  </a:lnTo>
                  <a:lnTo>
                    <a:pt x="160" y="7"/>
                  </a:lnTo>
                  <a:lnTo>
                    <a:pt x="161" y="7"/>
                  </a:lnTo>
                  <a:lnTo>
                    <a:pt x="163" y="7"/>
                  </a:lnTo>
                  <a:lnTo>
                    <a:pt x="165" y="7"/>
                  </a:lnTo>
                  <a:lnTo>
                    <a:pt x="166" y="7"/>
                  </a:lnTo>
                  <a:lnTo>
                    <a:pt x="168" y="7"/>
                  </a:lnTo>
                  <a:lnTo>
                    <a:pt x="170" y="7"/>
                  </a:lnTo>
                  <a:lnTo>
                    <a:pt x="171" y="5"/>
                  </a:lnTo>
                  <a:lnTo>
                    <a:pt x="173" y="5"/>
                  </a:lnTo>
                  <a:lnTo>
                    <a:pt x="175" y="5"/>
                  </a:lnTo>
                  <a:lnTo>
                    <a:pt x="176" y="5"/>
                  </a:lnTo>
                  <a:lnTo>
                    <a:pt x="178" y="5"/>
                  </a:lnTo>
                  <a:lnTo>
                    <a:pt x="180" y="5"/>
                  </a:lnTo>
                  <a:lnTo>
                    <a:pt x="182" y="5"/>
                  </a:lnTo>
                  <a:lnTo>
                    <a:pt x="183" y="5"/>
                  </a:lnTo>
                  <a:lnTo>
                    <a:pt x="185" y="5"/>
                  </a:lnTo>
                  <a:lnTo>
                    <a:pt x="187" y="5"/>
                  </a:lnTo>
                  <a:lnTo>
                    <a:pt x="188" y="5"/>
                  </a:lnTo>
                  <a:lnTo>
                    <a:pt x="190" y="5"/>
                  </a:lnTo>
                  <a:lnTo>
                    <a:pt x="192" y="5"/>
                  </a:lnTo>
                  <a:lnTo>
                    <a:pt x="193" y="5"/>
                  </a:lnTo>
                  <a:lnTo>
                    <a:pt x="195" y="5"/>
                  </a:lnTo>
                  <a:lnTo>
                    <a:pt x="195" y="3"/>
                  </a:lnTo>
                  <a:lnTo>
                    <a:pt x="197" y="3"/>
                  </a:lnTo>
                  <a:lnTo>
                    <a:pt x="198" y="3"/>
                  </a:lnTo>
                  <a:lnTo>
                    <a:pt x="200" y="3"/>
                  </a:lnTo>
                  <a:lnTo>
                    <a:pt x="202" y="3"/>
                  </a:lnTo>
                  <a:lnTo>
                    <a:pt x="203" y="3"/>
                  </a:lnTo>
                  <a:lnTo>
                    <a:pt x="203" y="2"/>
                  </a:lnTo>
                  <a:lnTo>
                    <a:pt x="205" y="2"/>
                  </a:lnTo>
                  <a:lnTo>
                    <a:pt x="207" y="2"/>
                  </a:lnTo>
                  <a:lnTo>
                    <a:pt x="208" y="3"/>
                  </a:lnTo>
                  <a:lnTo>
                    <a:pt x="210" y="3"/>
                  </a:lnTo>
                  <a:lnTo>
                    <a:pt x="212" y="2"/>
                  </a:lnTo>
                  <a:lnTo>
                    <a:pt x="212" y="3"/>
                  </a:lnTo>
                  <a:lnTo>
                    <a:pt x="213" y="3"/>
                  </a:lnTo>
                  <a:lnTo>
                    <a:pt x="215" y="3"/>
                  </a:lnTo>
                  <a:lnTo>
                    <a:pt x="217" y="3"/>
                  </a:lnTo>
                  <a:lnTo>
                    <a:pt x="217" y="2"/>
                  </a:lnTo>
                  <a:lnTo>
                    <a:pt x="218" y="2"/>
                  </a:lnTo>
                  <a:lnTo>
                    <a:pt x="220" y="2"/>
                  </a:lnTo>
                  <a:lnTo>
                    <a:pt x="222" y="3"/>
                  </a:lnTo>
                  <a:lnTo>
                    <a:pt x="223" y="3"/>
                  </a:lnTo>
                  <a:lnTo>
                    <a:pt x="225" y="3"/>
                  </a:lnTo>
                  <a:lnTo>
                    <a:pt x="227" y="3"/>
                  </a:lnTo>
                  <a:lnTo>
                    <a:pt x="228" y="3"/>
                  </a:lnTo>
                  <a:lnTo>
                    <a:pt x="230" y="3"/>
                  </a:lnTo>
                  <a:lnTo>
                    <a:pt x="230" y="2"/>
                  </a:lnTo>
                  <a:lnTo>
                    <a:pt x="232" y="2"/>
                  </a:lnTo>
                  <a:lnTo>
                    <a:pt x="233" y="2"/>
                  </a:lnTo>
                  <a:lnTo>
                    <a:pt x="235" y="2"/>
                  </a:lnTo>
                  <a:lnTo>
                    <a:pt x="237" y="2"/>
                  </a:lnTo>
                  <a:lnTo>
                    <a:pt x="237" y="3"/>
                  </a:lnTo>
                  <a:lnTo>
                    <a:pt x="238" y="3"/>
                  </a:lnTo>
                  <a:lnTo>
                    <a:pt x="240" y="3"/>
                  </a:lnTo>
                  <a:lnTo>
                    <a:pt x="242" y="3"/>
                  </a:lnTo>
                  <a:lnTo>
                    <a:pt x="244" y="2"/>
                  </a:lnTo>
                  <a:lnTo>
                    <a:pt x="245" y="2"/>
                  </a:lnTo>
                  <a:lnTo>
                    <a:pt x="247" y="2"/>
                  </a:lnTo>
                  <a:lnTo>
                    <a:pt x="249" y="2"/>
                  </a:lnTo>
                  <a:lnTo>
                    <a:pt x="250" y="2"/>
                  </a:lnTo>
                  <a:lnTo>
                    <a:pt x="252" y="2"/>
                  </a:lnTo>
                  <a:lnTo>
                    <a:pt x="252" y="0"/>
                  </a:lnTo>
                  <a:lnTo>
                    <a:pt x="254" y="2"/>
                  </a:lnTo>
                  <a:lnTo>
                    <a:pt x="255" y="2"/>
                  </a:lnTo>
                  <a:lnTo>
                    <a:pt x="257" y="2"/>
                  </a:lnTo>
                  <a:lnTo>
                    <a:pt x="259" y="0"/>
                  </a:lnTo>
                  <a:lnTo>
                    <a:pt x="260" y="2"/>
                  </a:lnTo>
                  <a:lnTo>
                    <a:pt x="262" y="2"/>
                  </a:lnTo>
                  <a:lnTo>
                    <a:pt x="264" y="2"/>
                  </a:lnTo>
                  <a:lnTo>
                    <a:pt x="265" y="2"/>
                  </a:lnTo>
                  <a:lnTo>
                    <a:pt x="267" y="2"/>
                  </a:lnTo>
                  <a:lnTo>
                    <a:pt x="269" y="0"/>
                  </a:lnTo>
                  <a:lnTo>
                    <a:pt x="270" y="0"/>
                  </a:lnTo>
                  <a:lnTo>
                    <a:pt x="272" y="0"/>
                  </a:lnTo>
                  <a:lnTo>
                    <a:pt x="272" y="2"/>
                  </a:lnTo>
                  <a:lnTo>
                    <a:pt x="274" y="2"/>
                  </a:lnTo>
                  <a:lnTo>
                    <a:pt x="275" y="2"/>
                  </a:lnTo>
                  <a:lnTo>
                    <a:pt x="277" y="0"/>
                  </a:lnTo>
                  <a:lnTo>
                    <a:pt x="279" y="0"/>
                  </a:lnTo>
                  <a:lnTo>
                    <a:pt x="280" y="0"/>
                  </a:lnTo>
                  <a:lnTo>
                    <a:pt x="282" y="0"/>
                  </a:lnTo>
                  <a:lnTo>
                    <a:pt x="284" y="0"/>
                  </a:lnTo>
                  <a:lnTo>
                    <a:pt x="285" y="0"/>
                  </a:lnTo>
                  <a:lnTo>
                    <a:pt x="287" y="0"/>
                  </a:lnTo>
                  <a:lnTo>
                    <a:pt x="289" y="0"/>
                  </a:lnTo>
                  <a:lnTo>
                    <a:pt x="290" y="0"/>
                  </a:lnTo>
                  <a:lnTo>
                    <a:pt x="292" y="0"/>
                  </a:lnTo>
                  <a:lnTo>
                    <a:pt x="294" y="0"/>
                  </a:lnTo>
                  <a:lnTo>
                    <a:pt x="295" y="0"/>
                  </a:lnTo>
                  <a:lnTo>
                    <a:pt x="297" y="0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2249" y="3076"/>
              <a:ext cx="192" cy="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sz="800" b="1">
                  <a:solidFill>
                    <a:srgbClr val="000000"/>
                  </a:solidFill>
                </a:rPr>
                <a:t>7,9</a:t>
              </a:r>
            </a:p>
          </p:txBody>
        </p:sp>
        <p:sp>
          <p:nvSpPr>
            <p:cNvPr id="25" name="Text Box 24"/>
            <p:cNvSpPr txBox="1">
              <a:spLocks noChangeArrowheads="1"/>
            </p:cNvSpPr>
            <p:nvPr/>
          </p:nvSpPr>
          <p:spPr bwMode="auto">
            <a:xfrm>
              <a:off x="2157" y="2888"/>
              <a:ext cx="192" cy="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sz="800" b="1">
                  <a:solidFill>
                    <a:srgbClr val="000000"/>
                  </a:solidFill>
                </a:rPr>
                <a:t>8,10</a:t>
              </a:r>
            </a:p>
          </p:txBody>
        </p:sp>
        <p:sp>
          <p:nvSpPr>
            <p:cNvPr id="26" name="Text Box 25"/>
            <p:cNvSpPr txBox="1">
              <a:spLocks noChangeArrowheads="1"/>
            </p:cNvSpPr>
            <p:nvPr/>
          </p:nvSpPr>
          <p:spPr bwMode="auto">
            <a:xfrm>
              <a:off x="2029" y="2772"/>
              <a:ext cx="192" cy="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sz="800" b="1" dirty="0">
                  <a:solidFill>
                    <a:srgbClr val="000000"/>
                  </a:solidFill>
                </a:rPr>
                <a:t>9,11</a:t>
              </a:r>
            </a:p>
          </p:txBody>
        </p:sp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1869" y="2628"/>
              <a:ext cx="192" cy="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sz="800" b="1">
                  <a:solidFill>
                    <a:srgbClr val="000000"/>
                  </a:solidFill>
                </a:rPr>
                <a:t>10,12</a:t>
              </a: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1729" y="2776"/>
              <a:ext cx="192" cy="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sz="800" b="1">
                  <a:solidFill>
                    <a:srgbClr val="000000"/>
                  </a:solidFill>
                </a:rPr>
                <a:t>11,13</a:t>
              </a:r>
            </a:p>
          </p:txBody>
        </p:sp>
        <p:sp>
          <p:nvSpPr>
            <p:cNvPr id="29" name="Text Box 28"/>
            <p:cNvSpPr txBox="1">
              <a:spLocks noChangeArrowheads="1"/>
            </p:cNvSpPr>
            <p:nvPr/>
          </p:nvSpPr>
          <p:spPr bwMode="auto">
            <a:xfrm>
              <a:off x="1565" y="2984"/>
              <a:ext cx="192" cy="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sz="800" b="1">
                  <a:solidFill>
                    <a:srgbClr val="000000"/>
                  </a:solidFill>
                </a:rPr>
                <a:t>12,14</a:t>
              </a:r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 flipH="1">
              <a:off x="2281" y="3176"/>
              <a:ext cx="36" cy="1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 flipH="1">
              <a:off x="2189" y="2987"/>
              <a:ext cx="40" cy="2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32" name="Line 31"/>
            <p:cNvSpPr>
              <a:spLocks noChangeShapeType="1"/>
            </p:cNvSpPr>
            <p:nvPr/>
          </p:nvSpPr>
          <p:spPr bwMode="auto">
            <a:xfrm flipH="1">
              <a:off x="2097" y="2867"/>
              <a:ext cx="20" cy="3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33" name="Text Box 32"/>
            <p:cNvSpPr txBox="1">
              <a:spLocks noChangeArrowheads="1"/>
            </p:cNvSpPr>
            <p:nvPr/>
          </p:nvSpPr>
          <p:spPr bwMode="auto">
            <a:xfrm>
              <a:off x="2261" y="3248"/>
              <a:ext cx="192" cy="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sz="800" b="1">
                  <a:solidFill>
                    <a:srgbClr val="000000"/>
                  </a:solidFill>
                </a:rPr>
                <a:t>*</a:t>
              </a:r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 flipH="1">
              <a:off x="1961" y="2736"/>
              <a:ext cx="8" cy="5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>
              <a:off x="1825" y="2881"/>
              <a:ext cx="12" cy="3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36" name="Line 35"/>
            <p:cNvSpPr>
              <a:spLocks noChangeShapeType="1"/>
            </p:cNvSpPr>
            <p:nvPr/>
          </p:nvSpPr>
          <p:spPr bwMode="auto">
            <a:xfrm>
              <a:off x="1661" y="3087"/>
              <a:ext cx="20" cy="2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37" name="Text Box 36"/>
            <p:cNvSpPr txBox="1">
              <a:spLocks noChangeArrowheads="1"/>
            </p:cNvSpPr>
            <p:nvPr/>
          </p:nvSpPr>
          <p:spPr bwMode="auto">
            <a:xfrm>
              <a:off x="1369" y="3253"/>
              <a:ext cx="192" cy="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sz="800" b="1">
                  <a:solidFill>
                    <a:srgbClr val="000000"/>
                  </a:solidFill>
                </a:rPr>
                <a:t>**</a:t>
              </a:r>
            </a:p>
          </p:txBody>
        </p:sp>
        <p:sp>
          <p:nvSpPr>
            <p:cNvPr id="38" name="AutoShape 37"/>
            <p:cNvSpPr>
              <a:spLocks/>
            </p:cNvSpPr>
            <p:nvPr/>
          </p:nvSpPr>
          <p:spPr bwMode="auto">
            <a:xfrm rot="-5400000">
              <a:off x="1873" y="2096"/>
              <a:ext cx="47" cy="992"/>
            </a:xfrm>
            <a:prstGeom prst="rightBracket">
              <a:avLst>
                <a:gd name="adj" fmla="val 175887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MX">
                <a:solidFill>
                  <a:srgbClr val="000000"/>
                </a:solidFill>
              </a:endParaRPr>
            </a:p>
          </p:txBody>
        </p:sp>
        <p:sp>
          <p:nvSpPr>
            <p:cNvPr id="39" name="Text Box 38"/>
            <p:cNvSpPr txBox="1">
              <a:spLocks noChangeArrowheads="1"/>
            </p:cNvSpPr>
            <p:nvPr/>
          </p:nvSpPr>
          <p:spPr bwMode="auto">
            <a:xfrm>
              <a:off x="1681" y="2480"/>
              <a:ext cx="432" cy="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sz="800" b="1" i="1">
                  <a:solidFill>
                    <a:srgbClr val="000000"/>
                  </a:solidFill>
                </a:rPr>
                <a:t>trans, trans</a:t>
              </a:r>
            </a:p>
          </p:txBody>
        </p:sp>
        <p:sp>
          <p:nvSpPr>
            <p:cNvPr id="40" name="Text Box 39"/>
            <p:cNvSpPr txBox="1">
              <a:spLocks noChangeArrowheads="1"/>
            </p:cNvSpPr>
            <p:nvPr/>
          </p:nvSpPr>
          <p:spPr bwMode="auto">
            <a:xfrm>
              <a:off x="2577" y="3100"/>
              <a:ext cx="192" cy="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sz="800" b="1">
                  <a:solidFill>
                    <a:srgbClr val="000000"/>
                  </a:solidFill>
                </a:rPr>
                <a:t>12,14</a:t>
              </a:r>
            </a:p>
          </p:txBody>
        </p:sp>
        <p:sp>
          <p:nvSpPr>
            <p:cNvPr id="41" name="Text Box 40"/>
            <p:cNvSpPr txBox="1">
              <a:spLocks noChangeArrowheads="1"/>
            </p:cNvSpPr>
            <p:nvPr/>
          </p:nvSpPr>
          <p:spPr bwMode="auto">
            <a:xfrm>
              <a:off x="2849" y="2992"/>
              <a:ext cx="192" cy="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sz="800" b="1">
                  <a:solidFill>
                    <a:srgbClr val="000000"/>
                  </a:solidFill>
                </a:rPr>
                <a:t>11,13</a:t>
              </a:r>
            </a:p>
          </p:txBody>
        </p:sp>
        <p:sp>
          <p:nvSpPr>
            <p:cNvPr id="42" name="Text Box 41"/>
            <p:cNvSpPr txBox="1">
              <a:spLocks noChangeArrowheads="1"/>
            </p:cNvSpPr>
            <p:nvPr/>
          </p:nvSpPr>
          <p:spPr bwMode="auto">
            <a:xfrm>
              <a:off x="3017" y="2072"/>
              <a:ext cx="192" cy="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sz="800" b="1">
                  <a:solidFill>
                    <a:srgbClr val="000000"/>
                  </a:solidFill>
                </a:rPr>
                <a:t>9,11</a:t>
              </a:r>
            </a:p>
          </p:txBody>
        </p:sp>
        <p:sp>
          <p:nvSpPr>
            <p:cNvPr id="43" name="Text Box 42"/>
            <p:cNvSpPr txBox="1">
              <a:spLocks noChangeArrowheads="1"/>
            </p:cNvSpPr>
            <p:nvPr/>
          </p:nvSpPr>
          <p:spPr bwMode="auto">
            <a:xfrm>
              <a:off x="2989" y="2816"/>
              <a:ext cx="192" cy="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sz="800" b="1">
                  <a:solidFill>
                    <a:srgbClr val="000000"/>
                  </a:solidFill>
                </a:rPr>
                <a:t>10,12</a:t>
              </a:r>
            </a:p>
          </p:txBody>
        </p:sp>
        <p:sp>
          <p:nvSpPr>
            <p:cNvPr id="44" name="Text Box 43"/>
            <p:cNvSpPr txBox="1">
              <a:spLocks noChangeArrowheads="1"/>
            </p:cNvSpPr>
            <p:nvPr/>
          </p:nvSpPr>
          <p:spPr bwMode="auto">
            <a:xfrm>
              <a:off x="3377" y="2448"/>
              <a:ext cx="192" cy="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sz="800" b="1">
                  <a:solidFill>
                    <a:srgbClr val="000000"/>
                  </a:solidFill>
                </a:rPr>
                <a:t>8,10</a:t>
              </a:r>
            </a:p>
          </p:txBody>
        </p:sp>
        <p:sp>
          <p:nvSpPr>
            <p:cNvPr id="45" name="Text Box 44"/>
            <p:cNvSpPr txBox="1">
              <a:spLocks noChangeArrowheads="1"/>
            </p:cNvSpPr>
            <p:nvPr/>
          </p:nvSpPr>
          <p:spPr bwMode="auto">
            <a:xfrm>
              <a:off x="3605" y="2588"/>
              <a:ext cx="192" cy="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sz="800" b="1">
                  <a:solidFill>
                    <a:srgbClr val="000000"/>
                  </a:solidFill>
                </a:rPr>
                <a:t>7,9</a:t>
              </a:r>
            </a:p>
          </p:txBody>
        </p:sp>
        <p:sp>
          <p:nvSpPr>
            <p:cNvPr id="46" name="Line 45"/>
            <p:cNvSpPr>
              <a:spLocks noChangeShapeType="1"/>
            </p:cNvSpPr>
            <p:nvPr/>
          </p:nvSpPr>
          <p:spPr bwMode="auto">
            <a:xfrm flipH="1">
              <a:off x="2677" y="3184"/>
              <a:ext cx="0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47" name="Line 46"/>
            <p:cNvSpPr>
              <a:spLocks noChangeShapeType="1"/>
            </p:cNvSpPr>
            <p:nvPr/>
          </p:nvSpPr>
          <p:spPr bwMode="auto">
            <a:xfrm flipH="1">
              <a:off x="2949" y="3088"/>
              <a:ext cx="0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48" name="Line 47"/>
            <p:cNvSpPr>
              <a:spLocks noChangeShapeType="1"/>
            </p:cNvSpPr>
            <p:nvPr/>
          </p:nvSpPr>
          <p:spPr bwMode="auto">
            <a:xfrm>
              <a:off x="3097" y="2920"/>
              <a:ext cx="48" cy="3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49" name="Line 48"/>
            <p:cNvSpPr>
              <a:spLocks noChangeShapeType="1"/>
            </p:cNvSpPr>
            <p:nvPr/>
          </p:nvSpPr>
          <p:spPr bwMode="auto">
            <a:xfrm>
              <a:off x="3113" y="2172"/>
              <a:ext cx="8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50" name="Text Box 49"/>
            <p:cNvSpPr txBox="1">
              <a:spLocks noChangeArrowheads="1"/>
            </p:cNvSpPr>
            <p:nvPr/>
          </p:nvSpPr>
          <p:spPr bwMode="auto">
            <a:xfrm>
              <a:off x="4189" y="3704"/>
              <a:ext cx="192" cy="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sz="800" b="1">
                  <a:solidFill>
                    <a:srgbClr val="000000"/>
                  </a:solidFill>
                </a:rPr>
                <a:t>min</a:t>
              </a:r>
            </a:p>
          </p:txBody>
        </p:sp>
        <p:sp>
          <p:nvSpPr>
            <p:cNvPr id="51" name="Line 50"/>
            <p:cNvSpPr>
              <a:spLocks noChangeShapeType="1"/>
            </p:cNvSpPr>
            <p:nvPr/>
          </p:nvSpPr>
          <p:spPr bwMode="auto">
            <a:xfrm>
              <a:off x="3469" y="2552"/>
              <a:ext cx="8" cy="5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52" name="Line 51"/>
            <p:cNvSpPr>
              <a:spLocks noChangeShapeType="1"/>
            </p:cNvSpPr>
            <p:nvPr/>
          </p:nvSpPr>
          <p:spPr bwMode="auto">
            <a:xfrm flipH="1">
              <a:off x="3577" y="2680"/>
              <a:ext cx="88" cy="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53" name="AutoShape 52"/>
            <p:cNvSpPr>
              <a:spLocks/>
            </p:cNvSpPr>
            <p:nvPr/>
          </p:nvSpPr>
          <p:spPr bwMode="auto">
            <a:xfrm rot="-5400000">
              <a:off x="3115" y="1054"/>
              <a:ext cx="48" cy="1132"/>
            </a:xfrm>
            <a:prstGeom prst="rightBracket">
              <a:avLst>
                <a:gd name="adj" fmla="val 196528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MX">
                <a:solidFill>
                  <a:srgbClr val="000000"/>
                </a:solidFill>
              </a:endParaRPr>
            </a:p>
          </p:txBody>
        </p:sp>
        <p:sp>
          <p:nvSpPr>
            <p:cNvPr id="54" name="Text Box 53"/>
            <p:cNvSpPr txBox="1">
              <a:spLocks noChangeArrowheads="1"/>
            </p:cNvSpPr>
            <p:nvPr/>
          </p:nvSpPr>
          <p:spPr bwMode="auto">
            <a:xfrm>
              <a:off x="2645" y="1499"/>
              <a:ext cx="960" cy="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sz="800" b="1" i="1">
                  <a:solidFill>
                    <a:srgbClr val="000000"/>
                  </a:solidFill>
                </a:rPr>
                <a:t>cis, trans / trans, cis</a:t>
              </a:r>
            </a:p>
          </p:txBody>
        </p:sp>
      </p:grpSp>
      <p:sp>
        <p:nvSpPr>
          <p:cNvPr id="55" name="54 CuadroTexto"/>
          <p:cNvSpPr txBox="1"/>
          <p:nvPr/>
        </p:nvSpPr>
        <p:spPr>
          <a:xfrm>
            <a:off x="2293640" y="1031381"/>
            <a:ext cx="3895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Arial" pitchFamily="34" charset="0"/>
                <a:cs typeface="Arial" pitchFamily="34" charset="0"/>
              </a:rPr>
              <a:t>AG TRANS EN GRASA DE LECHE</a:t>
            </a:r>
          </a:p>
        </p:txBody>
      </p:sp>
      <p:pic>
        <p:nvPicPr>
          <p:cNvPr id="56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90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y Gutiérrez\Pictures\imagenes presentacion\agua epur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6" t="22066" r="18861" b="13839"/>
          <a:stretch/>
        </p:blipFill>
        <p:spPr bwMode="auto">
          <a:xfrm>
            <a:off x="1673357" y="361932"/>
            <a:ext cx="3310496" cy="249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ey Gutiérrez\Pictures\imagenes presentacion\galleta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0" t="7357" r="12714" b="1785"/>
          <a:stretch/>
        </p:blipFill>
        <p:spPr bwMode="auto">
          <a:xfrm>
            <a:off x="6008913" y="155192"/>
            <a:ext cx="2275115" cy="30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ey Gutiérrez\Pictures\imagenes presentacion\hellmans-sin-colesterol-x-350-g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3" r="19207"/>
          <a:stretch/>
        </p:blipFill>
        <p:spPr bwMode="auto">
          <a:xfrm>
            <a:off x="8178341" y="3161593"/>
            <a:ext cx="1627634" cy="314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Rey Gutiérrez\Pictures\imagenes presentacion\primaver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" t="30800" r="1828" b="30800"/>
          <a:stretch/>
        </p:blipFill>
        <p:spPr bwMode="auto">
          <a:xfrm>
            <a:off x="1383453" y="3276723"/>
            <a:ext cx="3600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Rey Gutiérrez\Pictures\imagenes presentacion\sabrita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548" y="1434896"/>
            <a:ext cx="2052837" cy="284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Rey Gutiérrez\Pictures\imagenes presentacion\tran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170" y="3455069"/>
            <a:ext cx="2299298" cy="165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Rey Gutiérrez\Pictures\imagenes presentacion\sin grasas trans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56" y="5259161"/>
            <a:ext cx="1408132" cy="140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Elipse"/>
          <p:cNvSpPr/>
          <p:nvPr/>
        </p:nvSpPr>
        <p:spPr>
          <a:xfrm>
            <a:off x="5925997" y="2399170"/>
            <a:ext cx="953773" cy="53997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Elipse"/>
          <p:cNvSpPr/>
          <p:nvPr/>
        </p:nvSpPr>
        <p:spPr>
          <a:xfrm>
            <a:off x="8344131" y="4953897"/>
            <a:ext cx="1296054" cy="7801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Elipse"/>
          <p:cNvSpPr/>
          <p:nvPr/>
        </p:nvSpPr>
        <p:spPr>
          <a:xfrm rot="20848241">
            <a:off x="1376384" y="4658354"/>
            <a:ext cx="1523021" cy="4408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4" name="Picture 10" descr="C:\Users\Rey Gutiérrez\Pictures\imagenes presentacion\pan bimbo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5" t="31269" r="33457" b="5142"/>
          <a:stretch/>
        </p:blipFill>
        <p:spPr bwMode="auto">
          <a:xfrm rot="5400000" flipH="1" flipV="1">
            <a:off x="4608964" y="4261622"/>
            <a:ext cx="1332413" cy="349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5834743" y="5943600"/>
            <a:ext cx="811335" cy="7236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4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35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ey Gutiérrez\AppData\Local\Microsoft\Windows\Temporary Internet Files\Content.IE5\WSL2KDNF\IMG-20130311-00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662" y="17495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ey Gutiérrez\AppData\Local\Microsoft\Windows\Temporary Internet Files\Content.IE5\WSL2KDNF\IMG-20130311-00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17495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ey Gutiérrez\AppData\Local\Microsoft\Windows\Temporary Internet Files\Content.IE5\LZGHMICN\IMG-20130311-00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662" y="3645024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Rey Gutiérrez\AppData\Local\Microsoft\Windows\Temporary Internet Files\Content.IE5\FM1D90KK\IMG-20130311-000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3645024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237" y="150016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84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ey Gutiérrez\Pictures\imagenes presentacion\omega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2236773" cy="244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ey Gutiérrez\Pictures\imagenes presentacion\caj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1"/>
            <a:ext cx="3905220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Rey Gutiérrez\Pictures\imagenes presentacion\sin tran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0" b="23521"/>
          <a:stretch/>
        </p:blipFill>
        <p:spPr bwMode="auto">
          <a:xfrm>
            <a:off x="6441638" y="5433915"/>
            <a:ext cx="4034893" cy="126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Rey Gutiérrez\Pictures\imagenes presentacion\sin trans - copia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7" b="25410"/>
          <a:stretch/>
        </p:blipFill>
        <p:spPr bwMode="auto">
          <a:xfrm>
            <a:off x="6428867" y="4005064"/>
            <a:ext cx="4034892" cy="137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Rey Gutiérrez\Pictures\imagenes presentacion\SIN TRANS ORIGINAL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1" b="27832"/>
          <a:stretch/>
        </p:blipFill>
        <p:spPr bwMode="auto">
          <a:xfrm>
            <a:off x="7154158" y="3140969"/>
            <a:ext cx="2609850" cy="75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Rey Gutiérrez\Pictures\imagenes presentacion\TRAN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20" y="4919565"/>
            <a:ext cx="11430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Rey Gutiérrez\Pictures\imagenes presentacion\libre tran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4249892"/>
            <a:ext cx="2631166" cy="236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Flecha derecha"/>
          <p:cNvSpPr/>
          <p:nvPr/>
        </p:nvSpPr>
        <p:spPr>
          <a:xfrm>
            <a:off x="2855640" y="5381054"/>
            <a:ext cx="288032" cy="2081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3 Flecha curvada hacia la derecha"/>
          <p:cNvSpPr/>
          <p:nvPr/>
        </p:nvSpPr>
        <p:spPr>
          <a:xfrm>
            <a:off x="5985586" y="3516525"/>
            <a:ext cx="542463" cy="117653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pic>
        <p:nvPicPr>
          <p:cNvPr id="11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66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/>
          <p:nvPr/>
        </p:nvSpPr>
        <p:spPr>
          <a:xfrm>
            <a:off x="1910225" y="233570"/>
            <a:ext cx="6840763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spcBef>
                <a:spcPts val="12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dirty="0">
                <a:solidFill>
                  <a:srgbClr val="000000"/>
                </a:solidFill>
                <a:latin typeface="Arial" pitchFamily="34"/>
                <a:ea typeface=""/>
                <a:cs typeface="Arial" pitchFamily="34"/>
              </a:rPr>
              <a:t>CALIDAD DE LECHE Y SU VINCULACIÓN CON LOS SISTEMAS DE PAGO AL PRODUCTOR</a:t>
            </a:r>
          </a:p>
        </p:txBody>
      </p:sp>
      <p:sp>
        <p:nvSpPr>
          <p:cNvPr id="5" name="Oval 3"/>
          <p:cNvSpPr/>
          <p:nvPr/>
        </p:nvSpPr>
        <p:spPr>
          <a:xfrm>
            <a:off x="2057396" y="2057400"/>
            <a:ext cx="2819396" cy="144779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solidFill>
            <a:srgbClr val="4F81BD"/>
          </a:solidFill>
          <a:ln w="9528" cap="flat">
            <a:solidFill>
              <a:srgbClr val="000000"/>
            </a:solidFill>
            <a:prstDash val="solid"/>
            <a:round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dirty="0">
                <a:solidFill>
                  <a:srgbClr val="000000"/>
                </a:solidFill>
                <a:latin typeface="Calibri"/>
                <a:ea typeface=""/>
                <a:cs typeface=""/>
              </a:rPr>
              <a:t>Calidad de la leche cruda</a:t>
            </a:r>
          </a:p>
        </p:txBody>
      </p:sp>
      <p:sp>
        <p:nvSpPr>
          <p:cNvPr id="6" name="AutoShape 4"/>
          <p:cNvSpPr/>
          <p:nvPr/>
        </p:nvSpPr>
        <p:spPr>
          <a:xfrm>
            <a:off x="4724400" y="1676396"/>
            <a:ext cx="1143000" cy="304796"/>
          </a:xfrm>
          <a:custGeom>
            <a:avLst>
              <a:gd name="f0" fmla="val 162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4F81BD"/>
          </a:solidFill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>
              <a:solidFill>
                <a:srgbClr val="000000"/>
              </a:solidFill>
              <a:latin typeface="Calibri"/>
              <a:ea typeface=""/>
              <a:cs typeface=""/>
            </a:endParaRPr>
          </a:p>
        </p:txBody>
      </p:sp>
      <p:sp>
        <p:nvSpPr>
          <p:cNvPr id="7" name="AutoShape 5"/>
          <p:cNvSpPr/>
          <p:nvPr/>
        </p:nvSpPr>
        <p:spPr>
          <a:xfrm>
            <a:off x="4648203" y="3352803"/>
            <a:ext cx="1143000" cy="304796"/>
          </a:xfrm>
          <a:custGeom>
            <a:avLst>
              <a:gd name="f0" fmla="val 162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4F81BD"/>
          </a:solidFill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>
              <a:solidFill>
                <a:srgbClr val="000000"/>
              </a:solidFill>
              <a:latin typeface="Calibri"/>
              <a:ea typeface=""/>
              <a:cs typeface=""/>
            </a:endParaRPr>
          </a:p>
        </p:txBody>
      </p:sp>
      <p:sp>
        <p:nvSpPr>
          <p:cNvPr id="8" name="Oval 6"/>
          <p:cNvSpPr/>
          <p:nvPr/>
        </p:nvSpPr>
        <p:spPr>
          <a:xfrm>
            <a:off x="6019803" y="1524003"/>
            <a:ext cx="2286000" cy="76199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solidFill>
            <a:srgbClr val="FFFF00"/>
          </a:solidFill>
          <a:ln w="9528" cap="flat">
            <a:solidFill>
              <a:srgbClr val="000000"/>
            </a:solidFill>
            <a:prstDash val="solid"/>
            <a:round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dirty="0">
                <a:solidFill>
                  <a:srgbClr val="000000"/>
                </a:solidFill>
                <a:latin typeface="Calibri"/>
                <a:ea typeface=""/>
                <a:cs typeface=""/>
              </a:rPr>
              <a:t>Pruebas de Aceptación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dirty="0">
                <a:solidFill>
                  <a:srgbClr val="000000"/>
                </a:solidFill>
                <a:latin typeface="Calibri"/>
                <a:ea typeface=""/>
                <a:cs typeface=""/>
              </a:rPr>
              <a:t>y Rechazo</a:t>
            </a:r>
          </a:p>
        </p:txBody>
      </p:sp>
      <p:sp>
        <p:nvSpPr>
          <p:cNvPr id="9" name="Oval 7"/>
          <p:cNvSpPr/>
          <p:nvPr/>
        </p:nvSpPr>
        <p:spPr>
          <a:xfrm>
            <a:off x="5867400" y="3047996"/>
            <a:ext cx="2743200" cy="9144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solidFill>
            <a:srgbClr val="FF9900"/>
          </a:solidFill>
          <a:ln w="9528" cap="flat">
            <a:solidFill>
              <a:srgbClr val="000000"/>
            </a:solidFill>
            <a:prstDash val="solid"/>
            <a:round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>
                <a:solidFill>
                  <a:srgbClr val="000000"/>
                </a:solidFill>
                <a:latin typeface="Calibri"/>
                <a:ea typeface=""/>
                <a:cs typeface=""/>
              </a:rPr>
              <a:t>Pruebas de clasificación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>
                <a:solidFill>
                  <a:srgbClr val="000000"/>
                </a:solidFill>
                <a:latin typeface="Calibri"/>
                <a:ea typeface=""/>
                <a:cs typeface=""/>
              </a:rPr>
              <a:t>con fines de pago al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>
                <a:solidFill>
                  <a:srgbClr val="000000"/>
                </a:solidFill>
                <a:latin typeface="Calibri"/>
                <a:ea typeface=""/>
                <a:cs typeface=""/>
              </a:rPr>
              <a:t>productor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004282" y="3238498"/>
            <a:ext cx="1312330" cy="533396"/>
          </a:xfrm>
          <a:prstGeom prst="rect">
            <a:avLst/>
          </a:prstGeom>
          <a:solidFill>
            <a:srgbClr val="FF9900"/>
          </a:solidFill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dirty="0">
                <a:solidFill>
                  <a:srgbClr val="000000"/>
                </a:solidFill>
                <a:latin typeface="Calibri"/>
                <a:ea typeface=""/>
                <a:cs typeface=""/>
              </a:rPr>
              <a:t>Composición</a:t>
            </a:r>
          </a:p>
        </p:txBody>
      </p:sp>
      <p:sp>
        <p:nvSpPr>
          <p:cNvPr id="13" name="AutoShape 12"/>
          <p:cNvSpPr/>
          <p:nvPr/>
        </p:nvSpPr>
        <p:spPr>
          <a:xfrm>
            <a:off x="8763004" y="3505197"/>
            <a:ext cx="152403" cy="15240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5400"/>
              <a:gd name="f8" fmla="+- 21600 0 5400"/>
              <a:gd name="f9" fmla="+- 10800 0 5400"/>
              <a:gd name="f10" fmla="+- 21600 0 16200"/>
              <a:gd name="f11" fmla="val 16200"/>
              <a:gd name="f12" fmla="val 3375"/>
              <a:gd name="f13" fmla="val 10800"/>
              <a:gd name="f14" fmla="val 1350"/>
              <a:gd name="f15" fmla="val 2700"/>
              <a:gd name="f16" fmla="val 675"/>
              <a:gd name="f17" fmla="+- 0 0 -360"/>
              <a:gd name="f18" fmla="+- 0 0 -270"/>
              <a:gd name="f19" fmla="+- 0 0 -180"/>
              <a:gd name="f20" fmla="+- 0 0 -90"/>
              <a:gd name="f21" fmla="*/ f3 1 21600"/>
              <a:gd name="f22" fmla="*/ f4 1 21600"/>
              <a:gd name="f23" fmla="*/ f10 f9 1"/>
              <a:gd name="f24" fmla="+- f6 0 f5"/>
              <a:gd name="f25" fmla="*/ f17 f0 1"/>
              <a:gd name="f26" fmla="*/ f18 f0 1"/>
              <a:gd name="f27" fmla="*/ f19 f0 1"/>
              <a:gd name="f28" fmla="*/ f20 f0 1"/>
              <a:gd name="f29" fmla="*/ f23 1 10800"/>
              <a:gd name="f30" fmla="*/ f24 1 21600"/>
              <a:gd name="f31" fmla="*/ 16200 f24 1"/>
              <a:gd name="f32" fmla="*/ 0 f24 1"/>
              <a:gd name="f33" fmla="*/ 10800 f24 1"/>
              <a:gd name="f34" fmla="*/ 21600 f24 1"/>
              <a:gd name="f35" fmla="*/ 3375 f24 1"/>
              <a:gd name="f36" fmla="*/ f7 f24 1"/>
              <a:gd name="f37" fmla="*/ f8 f24 1"/>
              <a:gd name="f38" fmla="*/ f25 1 f2"/>
              <a:gd name="f39" fmla="*/ f26 1 f2"/>
              <a:gd name="f40" fmla="*/ f27 1 f2"/>
              <a:gd name="f41" fmla="*/ f28 1 f2"/>
              <a:gd name="f42" fmla="+- 21600 0 f29"/>
              <a:gd name="f43" fmla="*/ f31 1 21600"/>
              <a:gd name="f44" fmla="*/ f32 1 21600"/>
              <a:gd name="f45" fmla="*/ f33 1 21600"/>
              <a:gd name="f46" fmla="*/ f34 1 21600"/>
              <a:gd name="f47" fmla="*/ f35 1 21600"/>
              <a:gd name="f48" fmla="*/ f36 1 21600"/>
              <a:gd name="f49" fmla="*/ f37 1 21600"/>
              <a:gd name="f50" fmla="+- f38 0 f1"/>
              <a:gd name="f51" fmla="+- f39 0 f1"/>
              <a:gd name="f52" fmla="+- f40 0 f1"/>
              <a:gd name="f53" fmla="+- f41 0 f1"/>
              <a:gd name="f54" fmla="*/ f42 f24 1"/>
              <a:gd name="f55" fmla="*/ f43 1 f30"/>
              <a:gd name="f56" fmla="*/ f44 1 f30"/>
              <a:gd name="f57" fmla="*/ f45 1 f30"/>
              <a:gd name="f58" fmla="*/ f46 1 f30"/>
              <a:gd name="f59" fmla="*/ f47 1 f30"/>
              <a:gd name="f60" fmla="*/ f48 1 f30"/>
              <a:gd name="f61" fmla="*/ f49 1 f30"/>
              <a:gd name="f62" fmla="*/ f54 1 21600"/>
              <a:gd name="f63" fmla="*/ f59 f21 1"/>
              <a:gd name="f64" fmla="*/ f61 f22 1"/>
              <a:gd name="f65" fmla="*/ f60 f22 1"/>
              <a:gd name="f66" fmla="*/ f55 f21 1"/>
              <a:gd name="f67" fmla="*/ f56 f22 1"/>
              <a:gd name="f68" fmla="*/ f56 f21 1"/>
              <a:gd name="f69" fmla="*/ f57 f22 1"/>
              <a:gd name="f70" fmla="*/ f58 f22 1"/>
              <a:gd name="f71" fmla="*/ f58 f21 1"/>
              <a:gd name="f72" fmla="*/ f62 1 f30"/>
              <a:gd name="f73" fmla="*/ f72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0">
                <a:pos x="f66" y="f67"/>
              </a:cxn>
              <a:cxn ang="f51">
                <a:pos x="f68" y="f69"/>
              </a:cxn>
              <a:cxn ang="f52">
                <a:pos x="f66" y="f70"/>
              </a:cxn>
              <a:cxn ang="f53">
                <a:pos x="f71" y="f69"/>
              </a:cxn>
            </a:cxnLst>
            <a:rect l="f63" t="f65" r="f73" b="f64"/>
            <a:pathLst>
              <a:path w="21600" h="21600">
                <a:moveTo>
                  <a:pt x="f11" y="f5"/>
                </a:moveTo>
                <a:lnTo>
                  <a:pt x="f11" y="f7"/>
                </a:lnTo>
                <a:lnTo>
                  <a:pt x="f12" y="f7"/>
                </a:lnTo>
                <a:lnTo>
                  <a:pt x="f12" y="f11"/>
                </a:lnTo>
                <a:lnTo>
                  <a:pt x="f11" y="f11"/>
                </a:lnTo>
                <a:lnTo>
                  <a:pt x="f11" y="f6"/>
                </a:lnTo>
                <a:lnTo>
                  <a:pt x="f6" y="f13"/>
                </a:lnTo>
                <a:close/>
              </a:path>
              <a:path w="21600" h="21600">
                <a:moveTo>
                  <a:pt x="f14" y="f7"/>
                </a:moveTo>
                <a:lnTo>
                  <a:pt x="f14" y="f11"/>
                </a:lnTo>
                <a:lnTo>
                  <a:pt x="f15" y="f11"/>
                </a:lnTo>
                <a:lnTo>
                  <a:pt x="f15" y="f7"/>
                </a:lnTo>
                <a:close/>
              </a:path>
              <a:path w="21600" h="21600">
                <a:moveTo>
                  <a:pt x="f5" y="f7"/>
                </a:moveTo>
                <a:lnTo>
                  <a:pt x="f5" y="f11"/>
                </a:lnTo>
                <a:lnTo>
                  <a:pt x="f16" y="f11"/>
                </a:lnTo>
                <a:lnTo>
                  <a:pt x="f16" y="f7"/>
                </a:lnTo>
                <a:close/>
              </a:path>
            </a:pathLst>
          </a:custGeom>
          <a:solidFill>
            <a:srgbClr val="4F81BD"/>
          </a:solidFill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>
              <a:solidFill>
                <a:srgbClr val="000000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77003" y="4724403"/>
            <a:ext cx="1676396" cy="533396"/>
          </a:xfrm>
          <a:prstGeom prst="rect">
            <a:avLst/>
          </a:prstGeom>
          <a:solidFill>
            <a:srgbClr val="EEECE1"/>
          </a:solidFill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MX">
              <a:solidFill>
                <a:srgbClr val="000000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6476961" y="4724403"/>
            <a:ext cx="1617751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>
                <a:solidFill>
                  <a:srgbClr val="000000"/>
                </a:solidFill>
                <a:latin typeface="Calibri"/>
                <a:ea typeface=""/>
                <a:cs typeface=""/>
              </a:rPr>
              <a:t>Características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>
                <a:solidFill>
                  <a:srgbClr val="000000"/>
                </a:solidFill>
                <a:latin typeface="Calibri"/>
                <a:ea typeface=""/>
                <a:cs typeface=""/>
              </a:rPr>
              <a:t>Higiénico-sanitarias</a:t>
            </a:r>
          </a:p>
        </p:txBody>
      </p:sp>
      <p:sp>
        <p:nvSpPr>
          <p:cNvPr id="16" name="AutoShape 15"/>
          <p:cNvSpPr/>
          <p:nvPr/>
        </p:nvSpPr>
        <p:spPr>
          <a:xfrm>
            <a:off x="7239000" y="4267204"/>
            <a:ext cx="304796" cy="214317"/>
          </a:xfrm>
          <a:custGeom>
            <a:avLst>
              <a:gd name="f0" fmla="val 162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+- 21600 0 f20"/>
              <a:gd name="f28" fmla="*/ 0 f21 1"/>
              <a:gd name="f29" fmla="*/ 21600 f21 1"/>
              <a:gd name="f30" fmla="*/ f19 f12 1"/>
              <a:gd name="f31" fmla="*/ f20 f13 1"/>
              <a:gd name="f32" fmla="+- f24 0 f3"/>
              <a:gd name="f33" fmla="+- f25 0 f3"/>
              <a:gd name="f34" fmla="*/ f27 f19 1"/>
              <a:gd name="f35" fmla="*/ f28 1 f21"/>
              <a:gd name="f36" fmla="*/ f29 1 f21"/>
              <a:gd name="f37" fmla="*/ f26 f12 1"/>
              <a:gd name="f38" fmla="*/ f34 1 10800"/>
              <a:gd name="f39" fmla="*/ f35 f13 1"/>
              <a:gd name="f40" fmla="*/ f35 f12 1"/>
              <a:gd name="f41" fmla="*/ f36 f12 1"/>
              <a:gd name="f42" fmla="+- f20 f38 0"/>
              <a:gd name="f43" fmla="*/ f42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39" r="f37" b="f43"/>
            <a:pathLst>
              <a:path w="21600" h="21600">
                <a:moveTo>
                  <a:pt x="f19" y="f7"/>
                </a:moveTo>
                <a:lnTo>
                  <a:pt x="f19" y="f20"/>
                </a:lnTo>
                <a:lnTo>
                  <a:pt x="f7" y="f20"/>
                </a:lnTo>
                <a:lnTo>
                  <a:pt x="f9" y="f8"/>
                </a:lnTo>
                <a:lnTo>
                  <a:pt x="f8" y="f20"/>
                </a:lnTo>
                <a:lnTo>
                  <a:pt x="f26" y="f20"/>
                </a:lnTo>
                <a:lnTo>
                  <a:pt x="f26" y="f7"/>
                </a:lnTo>
                <a:close/>
              </a:path>
            </a:pathLst>
          </a:custGeom>
          <a:solidFill>
            <a:srgbClr val="4F81BD"/>
          </a:solidFill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MX">
              <a:solidFill>
                <a:srgbClr val="000000"/>
              </a:solidFill>
              <a:latin typeface="Calibri"/>
              <a:ea typeface=""/>
              <a:cs typeface=""/>
            </a:endParaRPr>
          </a:p>
        </p:txBody>
      </p:sp>
      <p:pic>
        <p:nvPicPr>
          <p:cNvPr id="7170" name="Picture 2" descr="Resultado de imagen para fotos de leche cru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018" y="3886431"/>
            <a:ext cx="1820152" cy="243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23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Milk Produ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307" y="1509610"/>
            <a:ext cx="2087959" cy="322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62127" y="459586"/>
            <a:ext cx="40512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Arial" pitchFamily="34" charset="0"/>
                <a:cs typeface="Arial" pitchFamily="34" charset="0"/>
              </a:rPr>
              <a:t>“The importance of the fatty acids of milk in human nutrition” Nova Science Publishers, Inc. 2011. 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138587" y="380853"/>
            <a:ext cx="41508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b="1" dirty="0">
                <a:latin typeface="Arial" pitchFamily="34" charset="0"/>
                <a:cs typeface="Arial" pitchFamily="34" charset="0"/>
              </a:rPr>
              <a:t>La importancia de los ácidos grasos en la leche materna y en las fórmulas lácteas. Grasas y Aceites. 2011.</a:t>
            </a: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681" y="1536381"/>
            <a:ext cx="2621036" cy="3969577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1847529" y="5461157"/>
            <a:ext cx="100505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b="1" dirty="0"/>
              <a:t>Incorporación de nuevos ingredientes funcionales a alimentos como contribución a la promoción de la salud y/o a la prevención de enfermedades de la población iberoamericana</a:t>
            </a:r>
            <a:r>
              <a:rPr lang="es-MX" dirty="0"/>
              <a:t>. </a:t>
            </a:r>
            <a:r>
              <a:rPr lang="es-MX" dirty="0" err="1"/>
              <a:t>Ref</a:t>
            </a:r>
            <a:r>
              <a:rPr lang="es-MX" dirty="0"/>
              <a:t>: 110AC0386. Universidad Autónoma de Madrid. Co-responsable. </a:t>
            </a:r>
            <a:r>
              <a:rPr lang="es-MX" b="1" dirty="0">
                <a:solidFill>
                  <a:srgbClr val="FF0000"/>
                </a:solidFill>
              </a:rPr>
              <a:t>(2010-2013). </a:t>
            </a:r>
            <a:r>
              <a:rPr lang="es-MX" dirty="0"/>
              <a:t>Madrid, España.</a:t>
            </a: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5036479"/>
            <a:ext cx="1692051" cy="418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3" y="4855038"/>
            <a:ext cx="711027" cy="61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878" y="172487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2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2017" t="14883" r="33386" b="1604"/>
          <a:stretch/>
        </p:blipFill>
        <p:spPr>
          <a:xfrm>
            <a:off x="703850" y="115745"/>
            <a:ext cx="5206714" cy="6742255"/>
          </a:xfrm>
          <a:prstGeom prst="rect">
            <a:avLst/>
          </a:prstGeom>
        </p:spPr>
      </p:pic>
      <p:pic>
        <p:nvPicPr>
          <p:cNvPr id="5" name="Imagen 3"/>
          <p:cNvPicPr>
            <a:picLocks noChangeAspect="1"/>
          </p:cNvPicPr>
          <p:nvPr/>
        </p:nvPicPr>
        <p:blipFill rotWithShape="1">
          <a:blip r:embed="rId3"/>
          <a:srcRect l="31970" t="14878" r="33121" b="7234"/>
          <a:stretch/>
        </p:blipFill>
        <p:spPr>
          <a:xfrm>
            <a:off x="6272424" y="86809"/>
            <a:ext cx="5560245" cy="665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5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102" t="15215" r="33700" b="1151"/>
          <a:stretch/>
        </p:blipFill>
        <p:spPr>
          <a:xfrm>
            <a:off x="420914" y="14765"/>
            <a:ext cx="5063491" cy="6843235"/>
          </a:xfrm>
          <a:prstGeom prst="rect">
            <a:avLst/>
          </a:prstGeom>
        </p:spPr>
      </p:pic>
      <p:pic>
        <p:nvPicPr>
          <p:cNvPr id="5" name="Marcador de contenido 3"/>
          <p:cNvPicPr>
            <a:picLocks noChangeAspect="1"/>
          </p:cNvPicPr>
          <p:nvPr/>
        </p:nvPicPr>
        <p:blipFill rotWithShape="1">
          <a:blip r:embed="rId3"/>
          <a:srcRect l="22965" t="14528" r="43403" b="5684"/>
          <a:stretch/>
        </p:blipFill>
        <p:spPr>
          <a:xfrm>
            <a:off x="5860869" y="116114"/>
            <a:ext cx="5882640" cy="656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2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89857" y="420569"/>
            <a:ext cx="956464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600" b="1" u="sng" dirty="0">
                <a:latin typeface="Arial" pitchFamily="34" charset="0"/>
                <a:cs typeface="Arial" pitchFamily="34" charset="0"/>
              </a:rPr>
              <a:t>CONCLUSIÓN</a:t>
            </a:r>
          </a:p>
          <a:p>
            <a:pPr algn="just"/>
            <a:endParaRPr lang="es-ES" sz="8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" sz="2600" b="1" dirty="0">
                <a:latin typeface="Arial" pitchFamily="34" charset="0"/>
                <a:cs typeface="Arial" pitchFamily="34" charset="0"/>
              </a:rPr>
              <a:t>Los métodos de laboratorio para el análisis de la leche respaldan sus bondades en términos de: nutrición, inocuidad químico–biológica, autenticidad y sustancias funcionales, para el consumidor final.</a:t>
            </a:r>
          </a:p>
        </p:txBody>
      </p:sp>
      <p:pic>
        <p:nvPicPr>
          <p:cNvPr id="5" name="Picture 8" descr="1846-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5410201"/>
            <a:ext cx="1819275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C:\Users\Rey Gutiérrez\AppData\Local\Microsoft\Windows\Temporary Internet Files\Content.IE5\4JGV4RGK\SAM_11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38" y="5411789"/>
            <a:ext cx="15430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Rey Gutiérrez\AppData\Local\Microsoft\Windows\Temporary Internet Files\Content.IE5\NXHXRMRJ\SAM_11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5410201"/>
            <a:ext cx="1539875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2 Imagen" descr="01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5408613"/>
            <a:ext cx="1547812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CuadroTexto"/>
          <p:cNvSpPr txBox="1">
            <a:spLocks noChangeArrowheads="1"/>
          </p:cNvSpPr>
          <p:nvPr/>
        </p:nvSpPr>
        <p:spPr bwMode="auto">
          <a:xfrm>
            <a:off x="2532064" y="5008564"/>
            <a:ext cx="74374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FF0000"/>
                </a:solidFill>
                <a:latin typeface="Arial" charset="0"/>
                <a:cs typeface="Arial" charset="0"/>
              </a:rPr>
              <a:t>Lípidos		        PO		             AFM1	      Componentes</a:t>
            </a:r>
          </a:p>
        </p:txBody>
      </p:sp>
      <p:pic>
        <p:nvPicPr>
          <p:cNvPr id="10" name="Picture 10" descr="C:\Users\Rey Gutiérrez\AppData\Local\Microsoft\Windows\Temporary Internet Files\Content.IE5\EB0NSVV0\2012-03-27_11-06-27_44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349" y="3159780"/>
            <a:ext cx="2303463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C:\Users\Rey Gutiérrez\AppData\Local\Microsoft\Windows\Temporary Internet Files\Content.IE5\EB0NSVV0\DSC000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752" y="3159782"/>
            <a:ext cx="2303463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C:\Users\Rey Gutiérrez\AppData\Local\Microsoft\Windows\Temporary Internet Files\Content.IE5\847LDY90\2012-03-29_10-49-35_99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2" y="3159780"/>
            <a:ext cx="2376488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878" y="172487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6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44" y="279235"/>
            <a:ext cx="2877704" cy="309086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244" y="279235"/>
            <a:ext cx="2600852" cy="309086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3549500"/>
            <a:ext cx="3021636" cy="311198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902" y="3549500"/>
            <a:ext cx="3664870" cy="2868420"/>
          </a:xfrm>
          <a:prstGeom prst="rect">
            <a:avLst/>
          </a:prstGeom>
        </p:spPr>
      </p:pic>
      <p:pic>
        <p:nvPicPr>
          <p:cNvPr id="8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878" y="172487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94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55" y="172487"/>
            <a:ext cx="7607968" cy="546761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876425" y="5686426"/>
            <a:ext cx="36519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>
                <a:solidFill>
                  <a:srgbClr val="FF0000"/>
                </a:solidFill>
              </a:rPr>
              <a:t>¡¡¡GRACIAS!!!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269615" y="5686425"/>
            <a:ext cx="4540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/>
              <a:t>E-mail: </a:t>
            </a:r>
            <a:r>
              <a:rPr lang="es-MX" sz="2000" b="1" dirty="0">
                <a:hlinkClick r:id="rId4"/>
              </a:rPr>
              <a:t>reygut@correo.xoc.uam.mx</a:t>
            </a:r>
            <a:endParaRPr lang="es-MX" sz="2000" b="1" dirty="0"/>
          </a:p>
          <a:p>
            <a:endParaRPr lang="es-MX" sz="2000" dirty="0"/>
          </a:p>
        </p:txBody>
      </p:sp>
      <p:pic>
        <p:nvPicPr>
          <p:cNvPr id="7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878" y="172487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59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Título"/>
          <p:cNvSpPr txBox="1">
            <a:spLocks/>
          </p:cNvSpPr>
          <p:nvPr/>
        </p:nvSpPr>
        <p:spPr>
          <a:xfrm>
            <a:off x="1828149" y="1476920"/>
            <a:ext cx="8518118" cy="24918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La gestión de aseguramiento de calidad e inocuidad de la leche y los productos lácteos ha obligado a los laboratorios de prueba a revisar  y actualizar sus procedimientos analíticos para adecuarlos a las nuevas exigencias de Normas nacionales (NMX) e internacionales (FIL/IDF, AOAC/ISO, CODEX ALIMENTARIUS).</a:t>
            </a:r>
          </a:p>
          <a:p>
            <a:pPr algn="just"/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3 Título"/>
          <p:cNvSpPr txBox="1">
            <a:spLocks/>
          </p:cNvSpPr>
          <p:nvPr/>
        </p:nvSpPr>
        <p:spPr>
          <a:xfrm>
            <a:off x="1828151" y="1437489"/>
            <a:ext cx="8660079" cy="34035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102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80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1846-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5" y="21268786"/>
            <a:ext cx="1503361" cy="97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1846-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5" y="21268786"/>
            <a:ext cx="1503361" cy="97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828800"/>
          </a:xfrm>
        </p:spPr>
        <p:txBody>
          <a:bodyPr/>
          <a:lstStyle/>
          <a:p>
            <a:endParaRPr lang="es-ES_tradnl" altLang="es-MX" sz="2800"/>
          </a:p>
          <a:p>
            <a:r>
              <a:rPr lang="es-ES_tradnl" altLang="es-MX" smtClean="0"/>
              <a:t> 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1861069" y="1248237"/>
            <a:ext cx="8305800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ES_tradnl" altLang="es-MX" b="1" dirty="0">
                <a:latin typeface="Arial" charset="0"/>
                <a:cs typeface="Arial" charset="0"/>
              </a:rPr>
              <a:t>Indicadores indispensables en los métodos analíticos de los laboratorios de prueba: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s-ES_tradnl" altLang="es-MX" dirty="0"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es-ES_tradnl" altLang="es-MX" b="1" dirty="0">
                <a:solidFill>
                  <a:srgbClr val="FF0000"/>
                </a:solidFill>
                <a:latin typeface="Arial" charset="0"/>
                <a:cs typeface="Arial" charset="0"/>
              </a:rPr>
              <a:t>Especificidad</a:t>
            </a:r>
          </a:p>
          <a:p>
            <a:pPr>
              <a:spcBef>
                <a:spcPct val="0"/>
              </a:spcBef>
            </a:pPr>
            <a:endParaRPr lang="es-ES_tradnl" altLang="es-MX" sz="20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es-ES_tradnl" altLang="es-MX" b="1" dirty="0">
                <a:solidFill>
                  <a:srgbClr val="FF0000"/>
                </a:solidFill>
                <a:latin typeface="Arial" charset="0"/>
                <a:cs typeface="Arial" charset="0"/>
              </a:rPr>
              <a:t>Exactitud</a:t>
            </a:r>
          </a:p>
          <a:p>
            <a:pPr>
              <a:spcBef>
                <a:spcPct val="0"/>
              </a:spcBef>
            </a:pPr>
            <a:endParaRPr lang="es-ES_tradnl" altLang="es-MX" sz="20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es-ES_tradnl" altLang="es-MX" b="1" dirty="0">
                <a:solidFill>
                  <a:srgbClr val="FF0000"/>
                </a:solidFill>
                <a:latin typeface="Arial" charset="0"/>
                <a:cs typeface="Arial" charset="0"/>
              </a:rPr>
              <a:t>Precisión</a:t>
            </a:r>
          </a:p>
          <a:p>
            <a:pPr>
              <a:spcBef>
                <a:spcPct val="0"/>
              </a:spcBef>
            </a:pPr>
            <a:endParaRPr lang="es-ES_tradnl" altLang="es-MX" sz="20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es-ES_tradnl" altLang="es-MX" b="1" dirty="0">
                <a:solidFill>
                  <a:srgbClr val="FF0000"/>
                </a:solidFill>
                <a:latin typeface="Arial" charset="0"/>
                <a:cs typeface="Arial" charset="0"/>
              </a:rPr>
              <a:t>Límite de detección</a:t>
            </a:r>
          </a:p>
        </p:txBody>
      </p:sp>
      <p:pic>
        <p:nvPicPr>
          <p:cNvPr id="10" name="Picture 26" descr="C:\Mis documentos\precius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768" y="2612118"/>
            <a:ext cx="5566371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16 Conector recto de flecha"/>
          <p:cNvCxnSpPr/>
          <p:nvPr/>
        </p:nvCxnSpPr>
        <p:spPr>
          <a:xfrm flipH="1">
            <a:off x="7983383" y="3507474"/>
            <a:ext cx="222355" cy="21836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51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4598237" y="3002393"/>
            <a:ext cx="2491388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4000" b="1" dirty="0">
                <a:solidFill>
                  <a:srgbClr val="000000"/>
                </a:solidFill>
                <a:latin typeface="Arial" pitchFamily="34"/>
                <a:ea typeface=""/>
                <a:cs typeface="Arial" pitchFamily="34"/>
              </a:rPr>
              <a:t>CALIDAD</a:t>
            </a:r>
          </a:p>
        </p:txBody>
      </p:sp>
      <p:pic>
        <p:nvPicPr>
          <p:cNvPr id="6" name="Picture 8" descr="C:\Mis documentos\vasolecheusb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03515" y="908721"/>
            <a:ext cx="1155177" cy="16840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 descr="C:\Mis documentos\bsubtilisusm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59080" y="1197671"/>
            <a:ext cx="2653196" cy="16217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29" descr="Milko Scan 133 B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00684" y="2694141"/>
            <a:ext cx="2627808" cy="18176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028" descr="C:\Mis documentos\lecheusb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65748" y="4511775"/>
            <a:ext cx="741566" cy="1650901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10" name="Object 2"/>
          <p:cNvGraphicFramePr/>
          <p:nvPr>
            <p:extLst>
              <p:ext uri="{D42A27DB-BD31-4B8C-83A1-F6EECF244321}">
                <p14:modId xmlns:p14="http://schemas.microsoft.com/office/powerpoint/2010/main" val="2039717904"/>
              </p:ext>
            </p:extLst>
          </p:nvPr>
        </p:nvGraphicFramePr>
        <p:xfrm>
          <a:off x="5250138" y="1465778"/>
          <a:ext cx="1076881" cy="1594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9" r:id="rId7" imgW="685714" imgH="952633" progId="">
                  <p:embed/>
                </p:oleObj>
              </mc:Choice>
              <mc:Fallback>
                <p:oleObj r:id="rId7" imgW="685714" imgH="952633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50138" y="1465778"/>
                        <a:ext cx="1076881" cy="1594352"/>
                      </a:xfrm>
                      <a:prstGeom prst="rect">
                        <a:avLst/>
                      </a:prstGeom>
                      <a:solidFill>
                        <a:srgbClr val="4F81BD"/>
                      </a:solidFill>
                      <a:ln w="25402" cap="flat">
                        <a:solidFill>
                          <a:srgbClr val="385D8A"/>
                        </a:solidFill>
                        <a:prstDash val="solid"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11 Elipse"/>
          <p:cNvSpPr/>
          <p:nvPr/>
        </p:nvSpPr>
        <p:spPr>
          <a:xfrm>
            <a:off x="4269372" y="1188761"/>
            <a:ext cx="3096341" cy="280831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noFill/>
          <a:ln w="57150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>
              <a:solidFill>
                <a:srgbClr val="FFFFFF"/>
              </a:solidFill>
              <a:latin typeface="Calibri"/>
              <a:ea typeface=""/>
              <a:cs typeface=""/>
            </a:endParaRPr>
          </a:p>
        </p:txBody>
      </p:sp>
      <p:cxnSp>
        <p:nvCxnSpPr>
          <p:cNvPr id="12" name="13 Conector recto de flecha"/>
          <p:cNvCxnSpPr/>
          <p:nvPr/>
        </p:nvCxnSpPr>
        <p:spPr>
          <a:xfrm>
            <a:off x="3143668" y="1412775"/>
            <a:ext cx="1512473" cy="111458"/>
          </a:xfrm>
          <a:prstGeom prst="straightConnector1">
            <a:avLst/>
          </a:prstGeom>
          <a:noFill/>
          <a:ln w="38103" cap="flat">
            <a:solidFill>
              <a:srgbClr val="0070C0"/>
            </a:solidFill>
            <a:prstDash val="solid"/>
            <a:miter/>
            <a:tailEnd type="arrow"/>
          </a:ln>
        </p:spPr>
      </p:cxnSp>
      <p:cxnSp>
        <p:nvCxnSpPr>
          <p:cNvPr id="13" name="15 Conector recto de flecha"/>
          <p:cNvCxnSpPr/>
          <p:nvPr/>
        </p:nvCxnSpPr>
        <p:spPr>
          <a:xfrm flipV="1">
            <a:off x="4818625" y="4283870"/>
            <a:ext cx="656378" cy="864100"/>
          </a:xfrm>
          <a:prstGeom prst="straightConnector1">
            <a:avLst/>
          </a:prstGeom>
          <a:noFill/>
          <a:ln w="38103" cap="flat">
            <a:solidFill>
              <a:srgbClr val="0070C0"/>
            </a:solidFill>
            <a:prstDash val="solid"/>
            <a:miter/>
            <a:tailEnd type="arrow"/>
          </a:ln>
        </p:spPr>
      </p:cxnSp>
      <p:cxnSp>
        <p:nvCxnSpPr>
          <p:cNvPr id="14" name="17 Conector recto de flecha"/>
          <p:cNvCxnSpPr/>
          <p:nvPr/>
        </p:nvCxnSpPr>
        <p:spPr>
          <a:xfrm flipH="1">
            <a:off x="7207314" y="1412691"/>
            <a:ext cx="760810" cy="311334"/>
          </a:xfrm>
          <a:prstGeom prst="straightConnector1">
            <a:avLst/>
          </a:prstGeom>
          <a:noFill/>
          <a:ln w="38103" cap="flat">
            <a:solidFill>
              <a:srgbClr val="0070C0"/>
            </a:solidFill>
            <a:prstDash val="solid"/>
            <a:miter/>
            <a:tailEnd type="arrow"/>
          </a:ln>
        </p:spPr>
      </p:cxnSp>
      <p:pic>
        <p:nvPicPr>
          <p:cNvPr id="17" name="Picture 4" descr="Ver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876285" y="5147970"/>
            <a:ext cx="1433290" cy="12183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6" descr="http://www.respyn.uanl.mx/ix/2/ensayos/tejido_adiposo_archivos/image002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472261" y="3645027"/>
            <a:ext cx="2147459" cy="1397047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21" name="Conector recto 20"/>
          <p:cNvCxnSpPr/>
          <p:nvPr/>
        </p:nvCxnSpPr>
        <p:spPr>
          <a:xfrm flipV="1">
            <a:off x="3533195" y="1478091"/>
            <a:ext cx="731978" cy="9356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17 Conector recto de flecha"/>
          <p:cNvCxnSpPr/>
          <p:nvPr/>
        </p:nvCxnSpPr>
        <p:spPr>
          <a:xfrm flipH="1" flipV="1">
            <a:off x="7392060" y="3381677"/>
            <a:ext cx="922100" cy="384719"/>
          </a:xfrm>
          <a:prstGeom prst="straightConnector1">
            <a:avLst/>
          </a:prstGeom>
          <a:noFill/>
          <a:ln w="38103" cap="flat">
            <a:solidFill>
              <a:srgbClr val="0070C0"/>
            </a:solidFill>
            <a:prstDash val="solid"/>
            <a:miter/>
            <a:tailEnd type="arrow"/>
          </a:ln>
        </p:spPr>
      </p:cxnSp>
      <p:cxnSp>
        <p:nvCxnSpPr>
          <p:cNvPr id="30" name="17 Conector recto de flecha"/>
          <p:cNvCxnSpPr/>
          <p:nvPr/>
        </p:nvCxnSpPr>
        <p:spPr>
          <a:xfrm flipH="1" flipV="1">
            <a:off x="6534151" y="4129090"/>
            <a:ext cx="151812" cy="309560"/>
          </a:xfrm>
          <a:prstGeom prst="straightConnector1">
            <a:avLst/>
          </a:prstGeom>
          <a:noFill/>
          <a:ln w="38103" cap="flat">
            <a:solidFill>
              <a:srgbClr val="0070C0"/>
            </a:solidFill>
            <a:prstDash val="solid"/>
            <a:miter/>
            <a:tailEnd type="arrow"/>
          </a:ln>
        </p:spPr>
      </p:cxn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5597608" y="6353333"/>
            <a:ext cx="2385707" cy="338554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square" anchor="ctr">
            <a:spAutoFit/>
            <a:flatTx/>
          </a:bodyPr>
          <a:lstStyle/>
          <a:p>
            <a:pPr algn="ctr" eaLnBrk="0" hangingPunct="0"/>
            <a:r>
              <a:rPr lang="es-ES_tradnl" sz="1600" dirty="0">
                <a:latin typeface="Georgia" pitchFamily="18" charset="0"/>
              </a:rPr>
              <a:t>¿Mantequilla?</a:t>
            </a:r>
          </a:p>
        </p:txBody>
      </p:sp>
      <p:pic>
        <p:nvPicPr>
          <p:cNvPr id="37" name="Picture 3" descr="C:\Users\Rey Gutiérrez\Pictures\imagenes presentacion\caja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908" y="4679095"/>
            <a:ext cx="2551567" cy="200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1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415" y="815528"/>
            <a:ext cx="2238233" cy="2254969"/>
          </a:xfrm>
          <a:prstGeom prst="rect">
            <a:avLst/>
          </a:prstGeom>
        </p:spPr>
      </p:pic>
      <p:pic>
        <p:nvPicPr>
          <p:cNvPr id="6" name="Picture 8" descr="1846-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835" y="4328614"/>
            <a:ext cx="3622380" cy="233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2 Imagen" descr="0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89" y="3343702"/>
            <a:ext cx="4432489" cy="332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Figura 1. La leche de mayor producciÃ³n y distribuciÃ³n para el consumo humano es la obtenida de vaca (Bos taurus).">
            <a:hlinkClick r:id="rId5" tooltip="Figura 1. La leche de mayor producciÃ³n y distribuciÃ³n para el consumo humano es la obtenida de vaca (Bos taurus).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093" y="1606786"/>
            <a:ext cx="1739465" cy="232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Documentos Computadora HP\Mis Documentos\Resp_RGutierrez\Doc_s\Pictures\09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077" y="133167"/>
            <a:ext cx="4137948" cy="310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C:\Users\5pasos\Desktop\foro Dr. Vega\LOGO_UAM_FONDO_TRANSPARENT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88" y="258874"/>
            <a:ext cx="2831763" cy="6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01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3134</TotalTime>
  <Words>1985</Words>
  <Application>Microsoft Office PowerPoint</Application>
  <PresentationFormat>Panorámica</PresentationFormat>
  <Paragraphs>319</Paragraphs>
  <Slides>55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64" baseType="lpstr">
      <vt:lpstr>Arial</vt:lpstr>
      <vt:lpstr>Calibri</vt:lpstr>
      <vt:lpstr>Century Gothic</vt:lpstr>
      <vt:lpstr>Georgia</vt:lpstr>
      <vt:lpstr>Times New Roman</vt:lpstr>
      <vt:lpstr>Wingdings</vt:lpstr>
      <vt:lpstr>Wingdings 3</vt:lpstr>
      <vt:lpstr>Espiral</vt:lpstr>
      <vt:lpstr>Hoja de cálculo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Dr. Rey Gutierrez</dc:creator>
  <cp:lastModifiedBy>Dr. Rey Gutierrez</cp:lastModifiedBy>
  <cp:revision>132</cp:revision>
  <cp:lastPrinted>2015-09-02T19:52:41Z</cp:lastPrinted>
  <dcterms:created xsi:type="dcterms:W3CDTF">2015-08-27T22:01:38Z</dcterms:created>
  <dcterms:modified xsi:type="dcterms:W3CDTF">2019-10-22T17:51:35Z</dcterms:modified>
</cp:coreProperties>
</file>